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42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2207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2302" y="44604"/>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279094"/>
            <a:ext cx="7477601" cy="1916430"/>
          </a:xfrm>
          <a:prstGeom prst="rect">
            <a:avLst/>
          </a:prstGeom>
          <a:noFill/>
          <a:ln/>
        </p:spPr>
        <p:txBody>
          <a:bodyPr wrap="squar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Insurance Price Prediction </a:t>
            </a:r>
            <a:endParaRPr lang="en-US" sz="6036" dirty="0"/>
          </a:p>
        </p:txBody>
      </p:sp>
      <p:sp>
        <p:nvSpPr>
          <p:cNvPr id="6" name="Text 2"/>
          <p:cNvSpPr/>
          <p:nvPr/>
        </p:nvSpPr>
        <p:spPr>
          <a:xfrm>
            <a:off x="833199" y="4528780"/>
            <a:ext cx="7477601" cy="142160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This presentation explores the exciting intersection of Artificial Intelligence, Machine Learning, and the crucial field of insurance price prediction. Together, we'll dive into innovative techniques that can revolutionize the insurance industry.</a:t>
            </a:r>
            <a:endParaRPr lang="en-US" sz="1750" dirty="0"/>
          </a:p>
        </p:txBody>
      </p:sp>
      <p:sp>
        <p:nvSpPr>
          <p:cNvPr id="7" name="Rectangle: Rounded Corners 6">
            <a:extLst>
              <a:ext uri="{FF2B5EF4-FFF2-40B4-BE49-F238E27FC236}">
                <a16:creationId xmlns:a16="http://schemas.microsoft.com/office/drawing/2014/main" id="{1870D568-D096-F0D0-4774-2A33A5AC79A3}"/>
              </a:ext>
            </a:extLst>
          </p:cNvPr>
          <p:cNvSpPr/>
          <p:nvPr/>
        </p:nvSpPr>
        <p:spPr>
          <a:xfrm>
            <a:off x="591015" y="6088566"/>
            <a:ext cx="6724185" cy="176189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t>Submitted By-</a:t>
            </a:r>
          </a:p>
          <a:p>
            <a:pPr marL="285750" indent="-285750">
              <a:buFont typeface="Arial" panose="020B0604020202020204" pitchFamily="34" charset="0"/>
              <a:buChar char="•"/>
            </a:pPr>
            <a:r>
              <a:rPr lang="en-IN" dirty="0"/>
              <a:t>Rajkirat Singh 2210990709</a:t>
            </a:r>
          </a:p>
          <a:p>
            <a:pPr marL="285750" indent="-285750">
              <a:buFont typeface="Arial" panose="020B0604020202020204" pitchFamily="34" charset="0"/>
              <a:buChar char="•"/>
            </a:pPr>
            <a:r>
              <a:rPr lang="en-IN" dirty="0" err="1"/>
              <a:t>Rajveer</a:t>
            </a:r>
            <a:r>
              <a:rPr lang="en-IN" dirty="0"/>
              <a:t> Singh 2210990711</a:t>
            </a:r>
          </a:p>
          <a:p>
            <a:pPr marL="285750" indent="-285750">
              <a:buFont typeface="Arial" panose="020B0604020202020204" pitchFamily="34" charset="0"/>
              <a:buChar char="•"/>
            </a:pPr>
            <a:r>
              <a:rPr lang="en-IN" dirty="0"/>
              <a:t>Ranveer Singh 2210990718</a:t>
            </a:r>
          </a:p>
          <a:p>
            <a:pPr marL="285750" indent="-285750">
              <a:buFont typeface="Arial" panose="020B0604020202020204" pitchFamily="34" charset="0"/>
              <a:buChar char="•"/>
            </a:pPr>
            <a:r>
              <a:rPr lang="en-IN" dirty="0"/>
              <a:t>Rohit Chauhan 2210990742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565672"/>
            <a:ext cx="7477601" cy="1388745"/>
          </a:xfrm>
          <a:prstGeom prst="rect">
            <a:avLst/>
          </a:prstGeom>
          <a:noFill/>
          <a:ln/>
        </p:spPr>
        <p:txBody>
          <a:bodyPr wrap="squar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Data Collection and Preprocessing</a:t>
            </a:r>
            <a:endParaRPr lang="en-US" sz="4374" dirty="0"/>
          </a:p>
        </p:txBody>
      </p:sp>
      <p:sp>
        <p:nvSpPr>
          <p:cNvPr id="6" name="Text 2"/>
          <p:cNvSpPr/>
          <p:nvPr/>
        </p:nvSpPr>
        <p:spPr>
          <a:xfrm>
            <a:off x="1188601" y="3287673"/>
            <a:ext cx="7122200"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CFCBBF"/>
                </a:solidFill>
                <a:latin typeface="Raleway" pitchFamily="34" charset="0"/>
                <a:ea typeface="Raleway" pitchFamily="34" charset="-122"/>
                <a:cs typeface="Raleway" pitchFamily="34" charset="-120"/>
              </a:rPr>
              <a:t>Leverage extensive </a:t>
            </a:r>
            <a:r>
              <a:rPr lang="en-US" sz="1750" b="1" dirty="0">
                <a:solidFill>
                  <a:srgbClr val="CFCBBF"/>
                </a:solidFill>
                <a:latin typeface="Raleway" pitchFamily="34" charset="0"/>
                <a:ea typeface="Raleway" pitchFamily="34" charset="-122"/>
                <a:cs typeface="Raleway" pitchFamily="34" charset="-120"/>
              </a:rPr>
              <a:t>insurance industry databases</a:t>
            </a:r>
            <a:r>
              <a:rPr lang="en-US" sz="1750" dirty="0">
                <a:solidFill>
                  <a:srgbClr val="CFCBBF"/>
                </a:solidFill>
                <a:latin typeface="Raleway" pitchFamily="34" charset="0"/>
                <a:ea typeface="Raleway" pitchFamily="34" charset="-122"/>
                <a:cs typeface="Raleway" pitchFamily="34" charset="-120"/>
              </a:rPr>
              <a:t> to gather comprehensive data on customer demographics, policy details, and historical claims</a:t>
            </a:r>
            <a:endParaRPr lang="en-US" sz="1750" dirty="0"/>
          </a:p>
        </p:txBody>
      </p:sp>
      <p:sp>
        <p:nvSpPr>
          <p:cNvPr id="7" name="Text 3"/>
          <p:cNvSpPr/>
          <p:nvPr/>
        </p:nvSpPr>
        <p:spPr>
          <a:xfrm>
            <a:off x="1188601" y="4442698"/>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CFCBBF"/>
                </a:solidFill>
                <a:latin typeface="Raleway" pitchFamily="34" charset="0"/>
                <a:ea typeface="Raleway" pitchFamily="34" charset="-122"/>
                <a:cs typeface="Raleway" pitchFamily="34" charset="-120"/>
              </a:rPr>
              <a:t>Integrate </a:t>
            </a:r>
            <a:r>
              <a:rPr lang="en-US" sz="1750" b="1" dirty="0">
                <a:solidFill>
                  <a:srgbClr val="CFCBBF"/>
                </a:solidFill>
                <a:latin typeface="Raleway" pitchFamily="34" charset="0"/>
                <a:ea typeface="Raleway" pitchFamily="34" charset="-122"/>
                <a:cs typeface="Raleway" pitchFamily="34" charset="-120"/>
              </a:rPr>
              <a:t>publicly available data sources</a:t>
            </a:r>
            <a:r>
              <a:rPr lang="en-US" sz="1750" dirty="0">
                <a:solidFill>
                  <a:srgbClr val="CFCBBF"/>
                </a:solidFill>
                <a:latin typeface="Raleway" pitchFamily="34" charset="0"/>
                <a:ea typeface="Raleway" pitchFamily="34" charset="-122"/>
                <a:cs typeface="Raleway" pitchFamily="34" charset="-120"/>
              </a:rPr>
              <a:t> such as government statistics, economic indicators, and weather patterns to enrich the dataset</a:t>
            </a:r>
            <a:endParaRPr lang="en-US" sz="1750" dirty="0"/>
          </a:p>
        </p:txBody>
      </p:sp>
      <p:sp>
        <p:nvSpPr>
          <p:cNvPr id="8" name="Text 4"/>
          <p:cNvSpPr/>
          <p:nvPr/>
        </p:nvSpPr>
        <p:spPr>
          <a:xfrm>
            <a:off x="1188601" y="5597723"/>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CFCBBF"/>
                </a:solidFill>
                <a:latin typeface="Raleway" pitchFamily="34" charset="0"/>
                <a:ea typeface="Raleway" pitchFamily="34" charset="-122"/>
                <a:cs typeface="Raleway" pitchFamily="34" charset="-120"/>
              </a:rPr>
              <a:t>Utilize cutting-edge </a:t>
            </a:r>
            <a:r>
              <a:rPr lang="en-US" sz="1750" b="1" dirty="0">
                <a:solidFill>
                  <a:srgbClr val="CFCBBF"/>
                </a:solidFill>
                <a:latin typeface="Raleway" pitchFamily="34" charset="0"/>
                <a:ea typeface="Raleway" pitchFamily="34" charset="-122"/>
                <a:cs typeface="Raleway" pitchFamily="34" charset="-120"/>
              </a:rPr>
              <a:t>data engineering tools and techniques</a:t>
            </a:r>
            <a:r>
              <a:rPr lang="en-US" sz="1750" dirty="0">
                <a:solidFill>
                  <a:srgbClr val="CFCBBF"/>
                </a:solidFill>
                <a:latin typeface="Raleway" pitchFamily="34" charset="0"/>
                <a:ea typeface="Raleway" pitchFamily="34" charset="-122"/>
                <a:cs typeface="Raleway" pitchFamily="34" charset="-120"/>
              </a:rPr>
              <a:t> to clean, standardize, and transform the complex, multi-source data into a cohesive, analytics-ready platform</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9151620" y="0"/>
            <a:ext cx="5486400" cy="8229600"/>
          </a:xfrm>
          <a:prstGeom prst="rect">
            <a:avLst/>
          </a:prstGeom>
        </p:spPr>
      </p:pic>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r>
              <a:rPr lang="en-IN" dirty="0" err="1"/>
              <a:t>Fv</a:t>
            </a:r>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solidFill>
                <a:srgbClr val="FFC000"/>
              </a:solidFill>
            </a:endParaRPr>
          </a:p>
          <a:p>
            <a:endParaRPr lang="en-IN" dirty="0">
              <a:solidFill>
                <a:srgbClr val="FFC000"/>
              </a:solidFill>
            </a:endParaRPr>
          </a:p>
          <a:p>
            <a:pPr algn="just">
              <a:buFont typeface="+mj-lt"/>
              <a:buAutoNum type="arabicPeriod"/>
            </a:pPr>
            <a:r>
              <a:rPr lang="en-US" b="1" i="0" dirty="0">
                <a:solidFill>
                  <a:srgbClr val="FFC000"/>
                </a:solidFill>
                <a:effectLst/>
                <a:latin typeface="-apple-system"/>
              </a:rPr>
              <a:t>Sex</a:t>
            </a:r>
            <a:r>
              <a:rPr lang="en-US" b="0" i="0" dirty="0">
                <a:solidFill>
                  <a:srgbClr val="FFC000"/>
                </a:solidFill>
                <a:effectLst/>
                <a:latin typeface="-apple-system"/>
              </a:rPr>
              <a:t>: This pie chart shows the distribution of males and females. Males make up 50.5% and females make up 49.5% of the population.</a:t>
            </a:r>
          </a:p>
          <a:p>
            <a:pPr algn="just">
              <a:buFont typeface="+mj-lt"/>
              <a:buAutoNum type="arabicPeriod"/>
            </a:pPr>
            <a:endParaRPr lang="en-US" b="0" i="0" dirty="0">
              <a:solidFill>
                <a:srgbClr val="FFC000"/>
              </a:solidFill>
              <a:effectLst/>
              <a:latin typeface="-apple-system"/>
            </a:endParaRPr>
          </a:p>
          <a:p>
            <a:pPr algn="just">
              <a:buFont typeface="+mj-lt"/>
              <a:buAutoNum type="arabicPeriod"/>
            </a:pPr>
            <a:r>
              <a:rPr lang="en-US" b="1" i="0" dirty="0">
                <a:solidFill>
                  <a:srgbClr val="00B050"/>
                </a:solidFill>
                <a:effectLst/>
                <a:latin typeface="-apple-system"/>
              </a:rPr>
              <a:t>Smoker Status</a:t>
            </a:r>
            <a:r>
              <a:rPr lang="en-US" b="0" i="0" dirty="0">
                <a:solidFill>
                  <a:srgbClr val="00B050"/>
                </a:solidFill>
                <a:effectLst/>
                <a:latin typeface="-apple-system"/>
              </a:rPr>
              <a:t>: This pie chart represents smokers and non-smokers. Non-smokers make up the majority at 79.5%, while smokers constitute 20.5%.</a:t>
            </a:r>
          </a:p>
          <a:p>
            <a:pPr algn="just">
              <a:buFont typeface="+mj-lt"/>
              <a:buAutoNum type="arabicPeriod"/>
            </a:pPr>
            <a:endParaRPr lang="en-US" b="0" i="0" dirty="0">
              <a:solidFill>
                <a:srgbClr val="00B050"/>
              </a:solidFill>
              <a:effectLst/>
              <a:latin typeface="-apple-system"/>
            </a:endParaRPr>
          </a:p>
          <a:p>
            <a:pPr algn="just">
              <a:buFont typeface="+mj-lt"/>
              <a:buAutoNum type="arabicPeriod"/>
            </a:pPr>
            <a:r>
              <a:rPr lang="en-US" b="1" i="0" dirty="0">
                <a:solidFill>
                  <a:srgbClr val="FF0000"/>
                </a:solidFill>
                <a:effectLst/>
                <a:latin typeface="-apple-system"/>
              </a:rPr>
              <a:t>Region</a:t>
            </a:r>
            <a:r>
              <a:rPr lang="en-US" b="0" i="0" dirty="0">
                <a:solidFill>
                  <a:srgbClr val="FF0000"/>
                </a:solidFill>
                <a:effectLst/>
                <a:latin typeface="-apple-system"/>
              </a:rPr>
              <a:t>: This pie chart is divided into four regions: southwest, southeast, northwest, and northeast. Each region occupies approximately a quarter of the chart with slight variations in percentages: southwest (24.3%), southeast (27.2%), northwest (24.3%), and northeast (24.2%).</a:t>
            </a:r>
          </a:p>
          <a:p>
            <a:endParaRPr lang="en-IN" dirty="0">
              <a:solidFill>
                <a:schemeClr val="bg1"/>
              </a:solidFill>
            </a:endParaRPr>
          </a:p>
        </p:txBody>
      </p:sp>
      <p:sp>
        <p:nvSpPr>
          <p:cNvPr id="5" name="Text 1"/>
          <p:cNvSpPr/>
          <p:nvPr/>
        </p:nvSpPr>
        <p:spPr>
          <a:xfrm>
            <a:off x="833199" y="3423285"/>
            <a:ext cx="5554980" cy="694373"/>
          </a:xfrm>
          <a:prstGeom prst="rect">
            <a:avLst/>
          </a:prstGeom>
          <a:noFill/>
          <a:ln/>
        </p:spPr>
        <p:txBody>
          <a:bodyPr wrap="none" rtlCol="0" anchor="t"/>
          <a:lstStyle/>
          <a:p>
            <a:pPr marL="0" indent="0">
              <a:lnSpc>
                <a:spcPts val="5468"/>
              </a:lnSpc>
              <a:buNone/>
            </a:pPr>
            <a:endParaRPr lang="en-US" sz="4374" dirty="0"/>
          </a:p>
        </p:txBody>
      </p:sp>
      <p:sp>
        <p:nvSpPr>
          <p:cNvPr id="6" name="Text 2"/>
          <p:cNvSpPr/>
          <p:nvPr/>
        </p:nvSpPr>
        <p:spPr>
          <a:xfrm>
            <a:off x="833199" y="4450913"/>
            <a:ext cx="7477601" cy="355402"/>
          </a:xfrm>
          <a:prstGeom prst="rect">
            <a:avLst/>
          </a:prstGeom>
          <a:noFill/>
          <a:ln/>
        </p:spPr>
        <p:txBody>
          <a:bodyPr wrap="none" rtlCol="0" anchor="t"/>
          <a:lstStyle/>
          <a:p>
            <a:pPr marL="0" indent="0">
              <a:lnSpc>
                <a:spcPts val="2799"/>
              </a:lnSpc>
              <a:buNone/>
            </a:pPr>
            <a:endParaRPr lang="en-US" sz="1750" dirty="0"/>
          </a:p>
        </p:txBody>
      </p:sp>
      <p:pic>
        <p:nvPicPr>
          <p:cNvPr id="8" name="Picture 7">
            <a:extLst>
              <a:ext uri="{FF2B5EF4-FFF2-40B4-BE49-F238E27FC236}">
                <a16:creationId xmlns:a16="http://schemas.microsoft.com/office/drawing/2014/main" id="{F057BAF8-B458-04D7-2091-CC49D4361519}"/>
              </a:ext>
            </a:extLst>
          </p:cNvPr>
          <p:cNvPicPr>
            <a:picLocks noChangeAspect="1"/>
          </p:cNvPicPr>
          <p:nvPr/>
        </p:nvPicPr>
        <p:blipFill>
          <a:blip r:embed="rId5"/>
          <a:stretch>
            <a:fillRect/>
          </a:stretch>
        </p:blipFill>
        <p:spPr>
          <a:xfrm>
            <a:off x="0" y="0"/>
            <a:ext cx="14630400" cy="464072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dirty="0"/>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6" name="Picture 5">
            <a:extLst>
              <a:ext uri="{FF2B5EF4-FFF2-40B4-BE49-F238E27FC236}">
                <a16:creationId xmlns:a16="http://schemas.microsoft.com/office/drawing/2014/main" id="{F226E27E-3C0E-4337-0F02-2C6168B90398}"/>
              </a:ext>
            </a:extLst>
          </p:cNvPr>
          <p:cNvPicPr>
            <a:picLocks noChangeAspect="1"/>
          </p:cNvPicPr>
          <p:nvPr/>
        </p:nvPicPr>
        <p:blipFill>
          <a:blip r:embed="rId4"/>
          <a:stretch>
            <a:fillRect/>
          </a:stretch>
        </p:blipFill>
        <p:spPr>
          <a:xfrm>
            <a:off x="0" y="0"/>
            <a:ext cx="8697951" cy="8229599"/>
          </a:xfrm>
          <a:prstGeom prst="rect">
            <a:avLst/>
          </a:prstGeom>
        </p:spPr>
      </p:pic>
      <p:sp>
        <p:nvSpPr>
          <p:cNvPr id="7" name="Rectangle 6">
            <a:extLst>
              <a:ext uri="{FF2B5EF4-FFF2-40B4-BE49-F238E27FC236}">
                <a16:creationId xmlns:a16="http://schemas.microsoft.com/office/drawing/2014/main" id="{9AC7ADA2-AC8B-644B-14EF-3463C396C765}"/>
              </a:ext>
            </a:extLst>
          </p:cNvPr>
          <p:cNvSpPr/>
          <p:nvPr/>
        </p:nvSpPr>
        <p:spPr>
          <a:xfrm>
            <a:off x="8697951" y="0"/>
            <a:ext cx="5932449" cy="822959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just">
              <a:buFont typeface="+mj-lt"/>
              <a:buAutoNum type="arabicPeriod"/>
            </a:pPr>
            <a:r>
              <a:rPr lang="en-US" b="1" i="0" dirty="0">
                <a:solidFill>
                  <a:schemeClr val="accent5"/>
                </a:solidFill>
                <a:effectLst/>
                <a:latin typeface="-apple-system"/>
              </a:rPr>
              <a:t>Mean Charges by Sex</a:t>
            </a:r>
            <a:r>
              <a:rPr lang="en-US" b="0" i="0" dirty="0">
                <a:solidFill>
                  <a:schemeClr val="accent5"/>
                </a:solidFill>
                <a:effectLst/>
                <a:latin typeface="-apple-system"/>
              </a:rPr>
              <a:t>: This graph compares the mean charges for females and males. The bars are almost equal in height, indicating that the mean charges are similar for both genders.</a:t>
            </a:r>
          </a:p>
          <a:p>
            <a:pPr algn="just">
              <a:buFont typeface="+mj-lt"/>
              <a:buAutoNum type="arabicPeriod"/>
            </a:pPr>
            <a:endParaRPr lang="en-US" b="0" i="0" dirty="0">
              <a:solidFill>
                <a:schemeClr val="accent5"/>
              </a:solidFill>
              <a:effectLst/>
              <a:latin typeface="-apple-system"/>
            </a:endParaRPr>
          </a:p>
          <a:p>
            <a:pPr algn="just">
              <a:buFont typeface="+mj-lt"/>
              <a:buAutoNum type="arabicPeriod"/>
            </a:pPr>
            <a:r>
              <a:rPr lang="en-US" b="1" i="0" dirty="0">
                <a:solidFill>
                  <a:schemeClr val="accent5"/>
                </a:solidFill>
                <a:effectLst/>
                <a:latin typeface="-apple-system"/>
              </a:rPr>
              <a:t>Mean Charges by Children</a:t>
            </a:r>
            <a:r>
              <a:rPr lang="en-US" b="0" i="0" dirty="0">
                <a:solidFill>
                  <a:schemeClr val="accent5"/>
                </a:solidFill>
                <a:effectLst/>
                <a:latin typeface="-apple-system"/>
              </a:rPr>
              <a:t>: This graph shows the mean charges for individuals with 0 to 5 children. The mean charges appear to increase with the number of children until it reaches four, after which it decreases for individuals with five children.</a:t>
            </a:r>
          </a:p>
          <a:p>
            <a:pPr algn="just">
              <a:buFont typeface="+mj-lt"/>
              <a:buAutoNum type="arabicPeriod"/>
            </a:pPr>
            <a:endParaRPr lang="en-US" b="0" i="0" dirty="0">
              <a:solidFill>
                <a:schemeClr val="accent5"/>
              </a:solidFill>
              <a:effectLst/>
              <a:latin typeface="-apple-system"/>
            </a:endParaRPr>
          </a:p>
          <a:p>
            <a:pPr algn="just">
              <a:buFont typeface="+mj-lt"/>
              <a:buAutoNum type="arabicPeriod"/>
            </a:pPr>
            <a:r>
              <a:rPr lang="en-US" b="1" i="0" dirty="0">
                <a:solidFill>
                  <a:schemeClr val="accent5"/>
                </a:solidFill>
                <a:effectLst/>
                <a:latin typeface="-apple-system"/>
              </a:rPr>
              <a:t>Mean Charges by Smoker</a:t>
            </a:r>
            <a:r>
              <a:rPr lang="en-US" b="0" i="0" dirty="0">
                <a:solidFill>
                  <a:schemeClr val="accent5"/>
                </a:solidFill>
                <a:effectLst/>
                <a:latin typeface="-apple-system"/>
              </a:rPr>
              <a:t>: This graph compares the mean charges for smokers and non-smokers. The bar for smokers is significantly higher than for non-smokers, indicating that smokers have higher mean charges.</a:t>
            </a:r>
          </a:p>
          <a:p>
            <a:pPr algn="just">
              <a:buFont typeface="+mj-lt"/>
              <a:buAutoNum type="arabicPeriod"/>
            </a:pPr>
            <a:endParaRPr lang="en-US" b="0" i="0" dirty="0">
              <a:solidFill>
                <a:schemeClr val="accent5"/>
              </a:solidFill>
              <a:effectLst/>
              <a:latin typeface="-apple-system"/>
            </a:endParaRPr>
          </a:p>
          <a:p>
            <a:pPr algn="just">
              <a:buFont typeface="+mj-lt"/>
              <a:buAutoNum type="arabicPeriod"/>
            </a:pPr>
            <a:r>
              <a:rPr lang="en-US" b="1" i="0" dirty="0">
                <a:solidFill>
                  <a:schemeClr val="accent5"/>
                </a:solidFill>
                <a:effectLst/>
                <a:latin typeface="-apple-system"/>
              </a:rPr>
              <a:t>Mean Charges by Region</a:t>
            </a:r>
            <a:r>
              <a:rPr lang="en-US" b="0" i="0" dirty="0">
                <a:solidFill>
                  <a:schemeClr val="accent5"/>
                </a:solidFill>
                <a:effectLst/>
                <a:latin typeface="-apple-system"/>
              </a:rPr>
              <a:t>: This graph shows the mean charges for four different regions: southwest, southeast, northwest, and northeast. The heights of the bars are relatively similar, indicating that the mean charges are comparable across all regions.</a:t>
            </a:r>
          </a:p>
          <a:p>
            <a:pPr algn="ct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r>
              <a:rPr lang="en-IN" dirty="0"/>
              <a:t>U</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US" b="1" i="0" dirty="0">
                <a:solidFill>
                  <a:srgbClr val="00B0F0"/>
                </a:solidFill>
                <a:effectLst/>
                <a:latin typeface="-apple-system"/>
              </a:rPr>
              <a:t>Charges vs Age</a:t>
            </a:r>
            <a:r>
              <a:rPr lang="en-US" b="0" i="0" dirty="0">
                <a:solidFill>
                  <a:srgbClr val="00B0F0"/>
                </a:solidFill>
                <a:effectLst/>
                <a:latin typeface="-apple-system"/>
              </a:rPr>
              <a:t>: This plot, on the left, shows the correlation between charges and age. As age increases, the charges for both smokers and non-smokers tend to increase. However, smokers generally have higher charges than non-smokers of the same age.</a:t>
            </a:r>
          </a:p>
          <a:p>
            <a:endParaRPr lang="en-IN" dirty="0"/>
          </a:p>
          <a:p>
            <a:r>
              <a:rPr lang="en-US" b="1" i="0" dirty="0">
                <a:solidFill>
                  <a:schemeClr val="accent2">
                    <a:lumMod val="75000"/>
                  </a:schemeClr>
                </a:solidFill>
                <a:effectLst/>
                <a:latin typeface="-apple-system"/>
              </a:rPr>
              <a:t>Charges vs BMI</a:t>
            </a:r>
            <a:r>
              <a:rPr lang="en-US" b="0" i="0" dirty="0">
                <a:solidFill>
                  <a:schemeClr val="accent2">
                    <a:lumMod val="75000"/>
                  </a:schemeClr>
                </a:solidFill>
                <a:effectLst/>
                <a:latin typeface="-apple-system"/>
              </a:rPr>
              <a:t>: This plot, on the right, shows the correlation between charges and BMI. As BMI increases, so do the charges. Smokers with higher BMIs incur significantly higher charges than non-smokers with the same BMIs.</a:t>
            </a:r>
          </a:p>
          <a:p>
            <a:endParaRPr lang="en-IN" dirty="0"/>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6" name="Picture 5">
            <a:extLst>
              <a:ext uri="{FF2B5EF4-FFF2-40B4-BE49-F238E27FC236}">
                <a16:creationId xmlns:a16="http://schemas.microsoft.com/office/drawing/2014/main" id="{5946BFAC-A67E-03C9-015C-6CFDA8B1D433}"/>
              </a:ext>
            </a:extLst>
          </p:cNvPr>
          <p:cNvPicPr>
            <a:picLocks noChangeAspect="1"/>
          </p:cNvPicPr>
          <p:nvPr/>
        </p:nvPicPr>
        <p:blipFill>
          <a:blip r:embed="rId4"/>
          <a:stretch>
            <a:fillRect/>
          </a:stretch>
        </p:blipFill>
        <p:spPr>
          <a:xfrm>
            <a:off x="0" y="0"/>
            <a:ext cx="14630400" cy="572057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6" name="Picture 5">
            <a:extLst>
              <a:ext uri="{FF2B5EF4-FFF2-40B4-BE49-F238E27FC236}">
                <a16:creationId xmlns:a16="http://schemas.microsoft.com/office/drawing/2014/main" id="{BC47AF50-46CC-5FF5-DBF2-DAF7EF882382}"/>
              </a:ext>
            </a:extLst>
          </p:cNvPr>
          <p:cNvPicPr>
            <a:picLocks noChangeAspect="1"/>
          </p:cNvPicPr>
          <p:nvPr/>
        </p:nvPicPr>
        <p:blipFill>
          <a:blip r:embed="rId4"/>
          <a:stretch>
            <a:fillRect/>
          </a:stretch>
        </p:blipFill>
        <p:spPr>
          <a:xfrm>
            <a:off x="6279722" y="0"/>
            <a:ext cx="8350678" cy="8229599"/>
          </a:xfrm>
          <a:prstGeom prst="rect">
            <a:avLst/>
          </a:prstGeom>
        </p:spPr>
      </p:pic>
      <p:sp>
        <p:nvSpPr>
          <p:cNvPr id="7" name="Rectangle 6">
            <a:extLst>
              <a:ext uri="{FF2B5EF4-FFF2-40B4-BE49-F238E27FC236}">
                <a16:creationId xmlns:a16="http://schemas.microsoft.com/office/drawing/2014/main" id="{92E75931-AD5F-2E5D-16BB-D88C74AA62D0}"/>
              </a:ext>
            </a:extLst>
          </p:cNvPr>
          <p:cNvSpPr/>
          <p:nvPr/>
        </p:nvSpPr>
        <p:spPr>
          <a:xfrm>
            <a:off x="0" y="0"/>
            <a:ext cx="6279722" cy="82296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Font typeface="Arial" panose="020B0604020202020204" pitchFamily="34" charset="0"/>
              <a:buChar char="•"/>
            </a:pPr>
            <a:r>
              <a:rPr lang="en-US" b="1" i="0" dirty="0">
                <a:solidFill>
                  <a:schemeClr val="bg1"/>
                </a:solidFill>
                <a:latin typeface="-apple-system"/>
              </a:rPr>
              <a:t>Minimum: The bottom whisker of the box plot represents the minimum value in the dataset, which appears to be around 35.</a:t>
            </a:r>
          </a:p>
          <a:p>
            <a:pPr algn="l">
              <a:buFont typeface="Arial" panose="020B0604020202020204" pitchFamily="34" charset="0"/>
              <a:buChar char="•"/>
            </a:pPr>
            <a:endParaRPr lang="en-US" b="1" i="0" dirty="0">
              <a:solidFill>
                <a:schemeClr val="bg1"/>
              </a:solidFill>
              <a:latin typeface="-apple-system"/>
            </a:endParaRPr>
          </a:p>
          <a:p>
            <a:pPr algn="l">
              <a:buFont typeface="Arial" panose="020B0604020202020204" pitchFamily="34" charset="0"/>
              <a:buChar char="•"/>
            </a:pPr>
            <a:r>
              <a:rPr lang="en-US" b="1" i="0" dirty="0">
                <a:solidFill>
                  <a:schemeClr val="bg1"/>
                </a:solidFill>
                <a:latin typeface="-apple-system"/>
              </a:rPr>
              <a:t>First Quartile (Q1): The bottom of the box represents the first quartile, which is the 25th percentile of the dataset. This value appears to be slightly above 40.</a:t>
            </a:r>
          </a:p>
          <a:p>
            <a:pPr algn="l">
              <a:buFont typeface="Arial" panose="020B0604020202020204" pitchFamily="34" charset="0"/>
              <a:buChar char="•"/>
            </a:pPr>
            <a:endParaRPr lang="en-US" b="1" i="0" dirty="0">
              <a:solidFill>
                <a:schemeClr val="bg1"/>
              </a:solidFill>
              <a:latin typeface="-apple-system"/>
            </a:endParaRPr>
          </a:p>
          <a:p>
            <a:pPr algn="l">
              <a:buFont typeface="Arial" panose="020B0604020202020204" pitchFamily="34" charset="0"/>
              <a:buChar char="•"/>
            </a:pPr>
            <a:r>
              <a:rPr lang="en-US" b="1" i="0" dirty="0">
                <a:solidFill>
                  <a:schemeClr val="bg1"/>
                </a:solidFill>
                <a:latin typeface="-apple-system"/>
              </a:rPr>
              <a:t>Median: The line inside the box represents the median (or second quartile), which is the 50th percentile of the dataset. This value appears to be around 45.</a:t>
            </a:r>
          </a:p>
          <a:p>
            <a:pPr algn="l">
              <a:buFont typeface="Arial" panose="020B0604020202020204" pitchFamily="34" charset="0"/>
              <a:buChar char="•"/>
            </a:pPr>
            <a:endParaRPr lang="en-US" b="1" i="0" dirty="0">
              <a:solidFill>
                <a:schemeClr val="bg1"/>
              </a:solidFill>
              <a:latin typeface="-apple-system"/>
            </a:endParaRPr>
          </a:p>
          <a:p>
            <a:pPr algn="l">
              <a:buFont typeface="Arial" panose="020B0604020202020204" pitchFamily="34" charset="0"/>
              <a:buChar char="•"/>
            </a:pPr>
            <a:r>
              <a:rPr lang="en-US" b="1" i="0" dirty="0">
                <a:solidFill>
                  <a:schemeClr val="bg1"/>
                </a:solidFill>
                <a:latin typeface="-apple-system"/>
              </a:rPr>
              <a:t>Third Quartile (Q3): The top of the box represents the third quartile, which is the 75th percentile of the dataset. This value appears to be just below 50.</a:t>
            </a:r>
          </a:p>
          <a:p>
            <a:pPr algn="l">
              <a:buFont typeface="Arial" panose="020B0604020202020204" pitchFamily="34" charset="0"/>
              <a:buChar char="•"/>
            </a:pPr>
            <a:endParaRPr lang="en-US" b="1" i="0" dirty="0">
              <a:solidFill>
                <a:schemeClr val="bg1"/>
              </a:solidFill>
              <a:latin typeface="-apple-system"/>
            </a:endParaRPr>
          </a:p>
          <a:p>
            <a:pPr algn="l">
              <a:buFont typeface="Arial" panose="020B0604020202020204" pitchFamily="34" charset="0"/>
              <a:buChar char="•"/>
            </a:pPr>
            <a:r>
              <a:rPr lang="en-US" b="1" i="0" dirty="0">
                <a:solidFill>
                  <a:schemeClr val="bg1"/>
                </a:solidFill>
                <a:latin typeface="-apple-system"/>
              </a:rPr>
              <a:t>Maximum: The top whisker of the box plot represents the maximum value in the dataset, which appears to be around 55.</a:t>
            </a:r>
          </a:p>
          <a:p>
            <a:pPr algn="ct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2302"/>
            <a:ext cx="14630400" cy="8229600"/>
          </a:xfrm>
          <a:prstGeom prst="rect">
            <a:avLst/>
          </a:prstGeom>
          <a:solidFill>
            <a:srgbClr val="1B1C1D"/>
          </a:solidFill>
          <a:ln/>
        </p:spPr>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6" name="Picture 5">
            <a:extLst>
              <a:ext uri="{FF2B5EF4-FFF2-40B4-BE49-F238E27FC236}">
                <a16:creationId xmlns:a16="http://schemas.microsoft.com/office/drawing/2014/main" id="{ECD06DF6-DC7D-F4F2-78A1-232BB418AA6B}"/>
              </a:ext>
            </a:extLst>
          </p:cNvPr>
          <p:cNvPicPr>
            <a:picLocks noChangeAspect="1"/>
          </p:cNvPicPr>
          <p:nvPr/>
        </p:nvPicPr>
        <p:blipFill>
          <a:blip r:embed="rId4"/>
          <a:stretch>
            <a:fillRect/>
          </a:stretch>
        </p:blipFill>
        <p:spPr>
          <a:xfrm>
            <a:off x="0" y="0"/>
            <a:ext cx="8779584" cy="8229600"/>
          </a:xfrm>
          <a:prstGeom prst="rect">
            <a:avLst/>
          </a:prstGeom>
        </p:spPr>
      </p:pic>
      <p:sp>
        <p:nvSpPr>
          <p:cNvPr id="7" name="Rectangle 6">
            <a:extLst>
              <a:ext uri="{FF2B5EF4-FFF2-40B4-BE49-F238E27FC236}">
                <a16:creationId xmlns:a16="http://schemas.microsoft.com/office/drawing/2014/main" id="{59A0A097-F943-A825-32ED-402008076951}"/>
              </a:ext>
            </a:extLst>
          </p:cNvPr>
          <p:cNvSpPr/>
          <p:nvPr/>
        </p:nvSpPr>
        <p:spPr>
          <a:xfrm>
            <a:off x="8779584" y="-1"/>
            <a:ext cx="5850816" cy="822959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buFont typeface="Arial" panose="020B0604020202020204" pitchFamily="34" charset="0"/>
              <a:buChar char="•"/>
            </a:pPr>
            <a:r>
              <a:rPr lang="en-US" b="1" i="0" dirty="0">
                <a:solidFill>
                  <a:schemeClr val="accent6">
                    <a:lumMod val="60000"/>
                    <a:lumOff val="40000"/>
                  </a:schemeClr>
                </a:solidFill>
                <a:effectLst/>
                <a:latin typeface="-apple-system"/>
              </a:rPr>
              <a:t>Southwest (Green Bar)</a:t>
            </a:r>
            <a:r>
              <a:rPr lang="en-US" b="0" i="0" dirty="0">
                <a:solidFill>
                  <a:schemeClr val="accent6">
                    <a:lumMod val="60000"/>
                    <a:lumOff val="40000"/>
                  </a:schemeClr>
                </a:solidFill>
                <a:effectLst/>
                <a:latin typeface="-apple-system"/>
              </a:rPr>
              <a:t>: The green bar represents the average charge in the southwest region.</a:t>
            </a:r>
          </a:p>
          <a:p>
            <a:pPr algn="just">
              <a:buFont typeface="Arial" panose="020B0604020202020204" pitchFamily="34" charset="0"/>
              <a:buChar char="•"/>
            </a:pPr>
            <a:endParaRPr lang="en-US" b="0" i="0" dirty="0">
              <a:solidFill>
                <a:schemeClr val="accent6">
                  <a:lumMod val="60000"/>
                  <a:lumOff val="40000"/>
                </a:schemeClr>
              </a:solidFill>
              <a:effectLst/>
              <a:latin typeface="-apple-system"/>
            </a:endParaRPr>
          </a:p>
          <a:p>
            <a:pPr algn="just">
              <a:buFont typeface="Arial" panose="020B0604020202020204" pitchFamily="34" charset="0"/>
              <a:buChar char="•"/>
            </a:pPr>
            <a:r>
              <a:rPr lang="en-US" b="1" i="0" dirty="0">
                <a:solidFill>
                  <a:schemeClr val="accent4">
                    <a:lumMod val="40000"/>
                    <a:lumOff val="60000"/>
                  </a:schemeClr>
                </a:solidFill>
                <a:effectLst/>
                <a:latin typeface="-apple-system"/>
              </a:rPr>
              <a:t>Southeast (Yellow Bar)</a:t>
            </a:r>
            <a:r>
              <a:rPr lang="en-US" b="0" i="0" dirty="0">
                <a:solidFill>
                  <a:schemeClr val="accent4">
                    <a:lumMod val="40000"/>
                    <a:lumOff val="60000"/>
                  </a:schemeClr>
                </a:solidFill>
                <a:effectLst/>
                <a:latin typeface="-apple-system"/>
              </a:rPr>
              <a:t>: The yellow bar represents the average charge in the southeast region, which appears to be the highest among the four regions.</a:t>
            </a:r>
          </a:p>
          <a:p>
            <a:pPr algn="just">
              <a:buFont typeface="Arial" panose="020B0604020202020204" pitchFamily="34" charset="0"/>
              <a:buChar char="•"/>
            </a:pPr>
            <a:endParaRPr lang="en-US" b="0" i="0" dirty="0">
              <a:solidFill>
                <a:schemeClr val="accent4">
                  <a:lumMod val="40000"/>
                  <a:lumOff val="60000"/>
                </a:schemeClr>
              </a:solidFill>
              <a:effectLst/>
              <a:latin typeface="-apple-system"/>
            </a:endParaRPr>
          </a:p>
          <a:p>
            <a:pPr algn="just">
              <a:buFont typeface="Arial" panose="020B0604020202020204" pitchFamily="34" charset="0"/>
              <a:buChar char="•"/>
            </a:pPr>
            <a:r>
              <a:rPr lang="en-US" b="1" i="0" dirty="0">
                <a:solidFill>
                  <a:srgbClr val="8D42C6"/>
                </a:solidFill>
                <a:effectLst/>
                <a:latin typeface="-apple-system"/>
              </a:rPr>
              <a:t>Northwest (Purple Bar)</a:t>
            </a:r>
            <a:r>
              <a:rPr lang="en-US" b="0" i="0" dirty="0">
                <a:solidFill>
                  <a:srgbClr val="8D42C6"/>
                </a:solidFill>
                <a:effectLst/>
                <a:latin typeface="-apple-system"/>
              </a:rPr>
              <a:t>: The purple bar represents the average charge in the northwest region.</a:t>
            </a:r>
          </a:p>
          <a:p>
            <a:pPr algn="just">
              <a:buFont typeface="Arial" panose="020B0604020202020204" pitchFamily="34" charset="0"/>
              <a:buChar char="•"/>
            </a:pPr>
            <a:endParaRPr lang="en-US" b="0" i="0" dirty="0">
              <a:solidFill>
                <a:srgbClr val="7030A0"/>
              </a:solidFill>
              <a:effectLst/>
              <a:latin typeface="-apple-system"/>
            </a:endParaRPr>
          </a:p>
          <a:p>
            <a:pPr algn="just">
              <a:buFont typeface="Arial" panose="020B0604020202020204" pitchFamily="34" charset="0"/>
              <a:buChar char="•"/>
            </a:pPr>
            <a:r>
              <a:rPr lang="en-US" b="1" i="0" dirty="0">
                <a:solidFill>
                  <a:srgbClr val="FF0000"/>
                </a:solidFill>
                <a:effectLst/>
                <a:latin typeface="-apple-system"/>
              </a:rPr>
              <a:t>Northeast (Red Bar)</a:t>
            </a:r>
            <a:r>
              <a:rPr lang="en-US" b="0" i="0" dirty="0">
                <a:solidFill>
                  <a:srgbClr val="FF0000"/>
                </a:solidFill>
                <a:effectLst/>
                <a:latin typeface="-apple-system"/>
              </a:rPr>
              <a:t>: The red bar represents the average charge in the northeast region.</a:t>
            </a:r>
          </a:p>
          <a:p>
            <a:pPr algn="just">
              <a:buFont typeface="Arial" panose="020B0604020202020204" pitchFamily="34" charset="0"/>
              <a:buChar char="•"/>
            </a:pPr>
            <a:endParaRPr lang="en-US" b="0" i="0" dirty="0">
              <a:solidFill>
                <a:srgbClr val="FF0000"/>
              </a:solidFill>
              <a:effectLst/>
              <a:latin typeface="-apple-system"/>
            </a:endParaRPr>
          </a:p>
          <a:p>
            <a:pPr algn="just"/>
            <a:r>
              <a:rPr lang="en-US" b="0" i="0" dirty="0">
                <a:solidFill>
                  <a:schemeClr val="bg1"/>
                </a:solidFill>
                <a:effectLst/>
                <a:latin typeface="-apple-system"/>
              </a:rPr>
              <a:t>The error bars on each bar represent the variability or uncertainty in the data, showing the range within which most charges fall in each region.</a:t>
            </a:r>
          </a:p>
          <a:p>
            <a:pPr algn="ct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6" name="Picture 5">
            <a:extLst>
              <a:ext uri="{FF2B5EF4-FFF2-40B4-BE49-F238E27FC236}">
                <a16:creationId xmlns:a16="http://schemas.microsoft.com/office/drawing/2014/main" id="{7F2428E4-E431-AD87-BF1F-85D1F4B77561}"/>
              </a:ext>
            </a:extLst>
          </p:cNvPr>
          <p:cNvPicPr>
            <a:picLocks noChangeAspect="1"/>
          </p:cNvPicPr>
          <p:nvPr/>
        </p:nvPicPr>
        <p:blipFill>
          <a:blip r:embed="rId4"/>
          <a:stretch>
            <a:fillRect/>
          </a:stretch>
        </p:blipFill>
        <p:spPr>
          <a:xfrm>
            <a:off x="5720576" y="0"/>
            <a:ext cx="8909824" cy="8229600"/>
          </a:xfrm>
          <a:prstGeom prst="rect">
            <a:avLst/>
          </a:prstGeom>
        </p:spPr>
      </p:pic>
      <p:sp>
        <p:nvSpPr>
          <p:cNvPr id="7" name="Rectangle 6">
            <a:extLst>
              <a:ext uri="{FF2B5EF4-FFF2-40B4-BE49-F238E27FC236}">
                <a16:creationId xmlns:a16="http://schemas.microsoft.com/office/drawing/2014/main" id="{EA6DFBAD-4CAB-B3F5-56EA-0EF3C374337F}"/>
              </a:ext>
            </a:extLst>
          </p:cNvPr>
          <p:cNvSpPr/>
          <p:nvPr/>
        </p:nvSpPr>
        <p:spPr>
          <a:xfrm>
            <a:off x="0" y="0"/>
            <a:ext cx="5720576" cy="822959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buFont typeface="+mj-lt"/>
              <a:buAutoNum type="arabicPeriod"/>
            </a:pPr>
            <a:r>
              <a:rPr lang="en-US" b="1" i="0" dirty="0">
                <a:solidFill>
                  <a:srgbClr val="0070C0"/>
                </a:solidFill>
                <a:effectLst/>
                <a:latin typeface="-apple-system"/>
              </a:rPr>
              <a:t>Age Histogram (Top Left)</a:t>
            </a:r>
            <a:r>
              <a:rPr lang="en-US" b="0" i="0" dirty="0">
                <a:solidFill>
                  <a:srgbClr val="0070C0"/>
                </a:solidFill>
                <a:effectLst/>
                <a:latin typeface="-apple-system"/>
              </a:rPr>
              <a:t>: This histogram represents the distribution of ages. There is a significant number of individuals in their early twenties, with the frequency decreasing as age increases.</a:t>
            </a:r>
          </a:p>
          <a:p>
            <a:pPr algn="just">
              <a:buFont typeface="+mj-lt"/>
              <a:buAutoNum type="arabicPeriod"/>
            </a:pPr>
            <a:endParaRPr lang="en-US" b="0" i="0" dirty="0">
              <a:solidFill>
                <a:srgbClr val="0070C0"/>
              </a:solidFill>
              <a:effectLst/>
              <a:latin typeface="-apple-system"/>
            </a:endParaRPr>
          </a:p>
          <a:p>
            <a:pPr algn="just">
              <a:buFont typeface="+mj-lt"/>
              <a:buAutoNum type="arabicPeriod"/>
            </a:pPr>
            <a:r>
              <a:rPr lang="en-US" b="1" i="0" dirty="0">
                <a:solidFill>
                  <a:schemeClr val="bg1"/>
                </a:solidFill>
                <a:effectLst/>
                <a:latin typeface="-apple-system"/>
              </a:rPr>
              <a:t>BMI Histogram (Top Right)</a:t>
            </a:r>
            <a:r>
              <a:rPr lang="en-US" b="0" i="0" dirty="0">
                <a:solidFill>
                  <a:schemeClr val="bg1"/>
                </a:solidFill>
                <a:effectLst/>
                <a:latin typeface="-apple-system"/>
              </a:rPr>
              <a:t>: This histogram displays the distribution of BMI values. Most individuals have a BMI between approximately 25 and 35.</a:t>
            </a:r>
          </a:p>
          <a:p>
            <a:pPr algn="just">
              <a:buFont typeface="+mj-lt"/>
              <a:buAutoNum type="arabicPeriod"/>
            </a:pPr>
            <a:endParaRPr lang="en-US" b="0" i="0" dirty="0">
              <a:solidFill>
                <a:schemeClr val="bg1"/>
              </a:solidFill>
              <a:effectLst/>
              <a:latin typeface="-apple-system"/>
            </a:endParaRPr>
          </a:p>
          <a:p>
            <a:pPr algn="just">
              <a:buFont typeface="+mj-lt"/>
              <a:buAutoNum type="arabicPeriod"/>
            </a:pPr>
            <a:r>
              <a:rPr lang="en-US" b="1" i="0" dirty="0">
                <a:solidFill>
                  <a:srgbClr val="0070C0"/>
                </a:solidFill>
                <a:effectLst/>
                <a:latin typeface="-apple-system"/>
              </a:rPr>
              <a:t>Children Histogram (Bottom Left)</a:t>
            </a:r>
            <a:r>
              <a:rPr lang="en-US" b="0" i="0" dirty="0">
                <a:solidFill>
                  <a:srgbClr val="0070C0"/>
                </a:solidFill>
                <a:effectLst/>
                <a:latin typeface="-apple-system"/>
              </a:rPr>
              <a:t>: This histogram indicates the number of children people have. A high number of people have no children, and the frequency decreases as the number of children increases.</a:t>
            </a:r>
          </a:p>
          <a:p>
            <a:pPr algn="just">
              <a:buFont typeface="+mj-lt"/>
              <a:buAutoNum type="arabicPeriod"/>
            </a:pPr>
            <a:endParaRPr lang="en-US" b="0" i="0" dirty="0">
              <a:solidFill>
                <a:srgbClr val="0070C0"/>
              </a:solidFill>
              <a:effectLst/>
              <a:latin typeface="-apple-system"/>
            </a:endParaRPr>
          </a:p>
          <a:p>
            <a:pPr algn="just">
              <a:buFont typeface="+mj-lt"/>
              <a:buAutoNum type="arabicPeriod"/>
            </a:pPr>
            <a:r>
              <a:rPr lang="en-US" b="1" i="0" dirty="0">
                <a:solidFill>
                  <a:schemeClr val="bg1"/>
                </a:solidFill>
                <a:effectLst/>
                <a:latin typeface="-apple-system"/>
              </a:rPr>
              <a:t>Charges Histogram (Bottom Right)</a:t>
            </a:r>
            <a:r>
              <a:rPr lang="en-US" b="0" i="0" dirty="0">
                <a:solidFill>
                  <a:schemeClr val="bg1"/>
                </a:solidFill>
                <a:effectLst/>
                <a:latin typeface="-apple-system"/>
              </a:rPr>
              <a:t>: This histogram represents some type of charges or costs associated with individuals. Most people incur lower charges, with fewer people incurring higher charges.</a:t>
            </a:r>
          </a:p>
          <a:p>
            <a:pPr algn="ct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6" name="Picture 5">
            <a:extLst>
              <a:ext uri="{FF2B5EF4-FFF2-40B4-BE49-F238E27FC236}">
                <a16:creationId xmlns:a16="http://schemas.microsoft.com/office/drawing/2014/main" id="{205B3FE4-A3B0-03DC-BF6C-581ADE96E207}"/>
              </a:ext>
            </a:extLst>
          </p:cNvPr>
          <p:cNvPicPr>
            <a:picLocks noChangeAspect="1"/>
          </p:cNvPicPr>
          <p:nvPr/>
        </p:nvPicPr>
        <p:blipFill>
          <a:blip r:embed="rId4"/>
          <a:stretch>
            <a:fillRect/>
          </a:stretch>
        </p:blipFill>
        <p:spPr>
          <a:xfrm>
            <a:off x="1" y="-1"/>
            <a:ext cx="8207856" cy="8229599"/>
          </a:xfrm>
          <a:prstGeom prst="rect">
            <a:avLst/>
          </a:prstGeom>
        </p:spPr>
      </p:pic>
      <p:sp>
        <p:nvSpPr>
          <p:cNvPr id="7" name="Rectangle 6">
            <a:extLst>
              <a:ext uri="{FF2B5EF4-FFF2-40B4-BE49-F238E27FC236}">
                <a16:creationId xmlns:a16="http://schemas.microsoft.com/office/drawing/2014/main" id="{D936AE3D-5022-F43F-694E-950B45F33FAA}"/>
              </a:ext>
            </a:extLst>
          </p:cNvPr>
          <p:cNvSpPr/>
          <p:nvPr/>
        </p:nvSpPr>
        <p:spPr>
          <a:xfrm>
            <a:off x="8207857" y="0"/>
            <a:ext cx="6422542" cy="82296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Font typeface="Arial" panose="020B0604020202020204" pitchFamily="34" charset="0"/>
              <a:buChar char="•"/>
            </a:pPr>
            <a:r>
              <a:rPr lang="en-US" b="1" i="0" dirty="0">
                <a:solidFill>
                  <a:srgbClr val="FF0000"/>
                </a:solidFill>
                <a:effectLst/>
                <a:latin typeface="-apple-system"/>
              </a:rPr>
              <a:t>Age</a:t>
            </a:r>
            <a:r>
              <a:rPr lang="en-US" b="0" i="0" dirty="0">
                <a:solidFill>
                  <a:srgbClr val="FF0000"/>
                </a:solidFill>
                <a:effectLst/>
                <a:latin typeface="-apple-system"/>
              </a:rPr>
              <a:t>: The correlation of age with itself is 1 (a perfect positive correlation), as expected. Age has a moderate positive correlation of 0.30 with charges, indicating that charges tend to increase as age increases. Age has a very weak positive correlation with BMI (0.11) and an extremely weak positive correlation with the number of children (0.04).</a:t>
            </a:r>
          </a:p>
          <a:p>
            <a:pPr algn="l">
              <a:buFont typeface="Arial" panose="020B0604020202020204" pitchFamily="34" charset="0"/>
              <a:buChar char="•"/>
            </a:pPr>
            <a:endParaRPr lang="en-US" b="0" i="0" dirty="0">
              <a:solidFill>
                <a:srgbClr val="FF0000"/>
              </a:solidFill>
              <a:effectLst/>
              <a:latin typeface="-apple-system"/>
            </a:endParaRPr>
          </a:p>
          <a:p>
            <a:pPr algn="l">
              <a:buFont typeface="Arial" panose="020B0604020202020204" pitchFamily="34" charset="0"/>
              <a:buChar char="•"/>
            </a:pPr>
            <a:r>
              <a:rPr lang="en-US" b="1" i="0" dirty="0">
                <a:solidFill>
                  <a:schemeClr val="accent1">
                    <a:lumMod val="75000"/>
                  </a:schemeClr>
                </a:solidFill>
                <a:effectLst/>
                <a:latin typeface="-apple-system"/>
              </a:rPr>
              <a:t>BMI</a:t>
            </a:r>
            <a:r>
              <a:rPr lang="en-US" b="0" i="0" dirty="0">
                <a:solidFill>
                  <a:schemeClr val="accent1">
                    <a:lumMod val="75000"/>
                  </a:schemeClr>
                </a:solidFill>
                <a:effectLst/>
                <a:latin typeface="-apple-system"/>
              </a:rPr>
              <a:t>: BMI has a weak positive correlation with charges (0.20), indicating that charges tend to slightly increase as BMI increases. BMI has an extremely weak positive correlation with the number of children (0.07).</a:t>
            </a:r>
          </a:p>
          <a:p>
            <a:pPr algn="l">
              <a:buFont typeface="Arial" panose="020B0604020202020204" pitchFamily="34" charset="0"/>
              <a:buChar char="•"/>
            </a:pPr>
            <a:endParaRPr lang="en-US" b="0" i="0" dirty="0">
              <a:solidFill>
                <a:schemeClr val="accent1">
                  <a:lumMod val="75000"/>
                </a:schemeClr>
              </a:solidFill>
              <a:effectLst/>
              <a:latin typeface="-apple-system"/>
            </a:endParaRPr>
          </a:p>
          <a:p>
            <a:pPr algn="l">
              <a:buFont typeface="Arial" panose="020B0604020202020204" pitchFamily="34" charset="0"/>
              <a:buChar char="•"/>
            </a:pPr>
            <a:r>
              <a:rPr lang="en-US" b="1" i="0" dirty="0">
                <a:solidFill>
                  <a:schemeClr val="bg1"/>
                </a:solidFill>
                <a:effectLst/>
                <a:latin typeface="-apple-system"/>
              </a:rPr>
              <a:t>Children</a:t>
            </a:r>
            <a:r>
              <a:rPr lang="en-US" b="0" i="0" dirty="0">
                <a:solidFill>
                  <a:schemeClr val="bg1"/>
                </a:solidFill>
                <a:effectLst/>
                <a:latin typeface="-apple-system"/>
              </a:rPr>
              <a:t>: The number of children has a very weak correlation with charges (0.01), indicating that the number of children has almost no effect on the charges.</a:t>
            </a:r>
          </a:p>
          <a:p>
            <a:pPr algn="l">
              <a:buFont typeface="Arial" panose="020B0604020202020204" pitchFamily="34" charset="0"/>
              <a:buChar char="•"/>
            </a:pPr>
            <a:endParaRPr lang="en-US" b="0" i="0" dirty="0">
              <a:solidFill>
                <a:schemeClr val="bg1"/>
              </a:solidFill>
              <a:effectLst/>
              <a:latin typeface="-apple-system"/>
            </a:endParaRPr>
          </a:p>
          <a:p>
            <a:pPr algn="l">
              <a:buFont typeface="Arial" panose="020B0604020202020204" pitchFamily="34" charset="0"/>
              <a:buChar char="•"/>
            </a:pPr>
            <a:r>
              <a:rPr lang="en-US" b="1" i="0" dirty="0">
                <a:solidFill>
                  <a:schemeClr val="accent1">
                    <a:lumMod val="40000"/>
                    <a:lumOff val="60000"/>
                  </a:schemeClr>
                </a:solidFill>
                <a:effectLst/>
                <a:latin typeface="-apple-system"/>
              </a:rPr>
              <a:t>Charges</a:t>
            </a:r>
            <a:r>
              <a:rPr lang="en-US" b="0" i="0" dirty="0">
                <a:solidFill>
                  <a:schemeClr val="accent1">
                    <a:lumMod val="40000"/>
                    <a:lumOff val="60000"/>
                  </a:schemeClr>
                </a:solidFill>
                <a:effectLst/>
                <a:latin typeface="-apple-system"/>
              </a:rPr>
              <a:t>: The correlation of charges with itself is 1, as expected.</a:t>
            </a:r>
          </a:p>
          <a:p>
            <a:pPr algn="ct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6" name="Picture 5">
            <a:extLst>
              <a:ext uri="{FF2B5EF4-FFF2-40B4-BE49-F238E27FC236}">
                <a16:creationId xmlns:a16="http://schemas.microsoft.com/office/drawing/2014/main" id="{0BD95631-5BDC-8CCC-672C-A3CAB5B4CBAC}"/>
              </a:ext>
            </a:extLst>
          </p:cNvPr>
          <p:cNvPicPr>
            <a:picLocks noChangeAspect="1"/>
          </p:cNvPicPr>
          <p:nvPr/>
        </p:nvPicPr>
        <p:blipFill>
          <a:blip r:embed="rId4"/>
          <a:stretch>
            <a:fillRect/>
          </a:stretch>
        </p:blipFill>
        <p:spPr>
          <a:xfrm>
            <a:off x="6417493" y="0"/>
            <a:ext cx="8212907" cy="8229600"/>
          </a:xfrm>
          <a:prstGeom prst="rect">
            <a:avLst/>
          </a:prstGeom>
        </p:spPr>
      </p:pic>
      <p:sp>
        <p:nvSpPr>
          <p:cNvPr id="7" name="Rectangle 6">
            <a:extLst>
              <a:ext uri="{FF2B5EF4-FFF2-40B4-BE49-F238E27FC236}">
                <a16:creationId xmlns:a16="http://schemas.microsoft.com/office/drawing/2014/main" id="{34C26B0B-0C41-6852-7428-4563F0A0676E}"/>
              </a:ext>
            </a:extLst>
          </p:cNvPr>
          <p:cNvSpPr/>
          <p:nvPr/>
        </p:nvSpPr>
        <p:spPr>
          <a:xfrm>
            <a:off x="1" y="0"/>
            <a:ext cx="6417492" cy="82296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buFont typeface="Arial" panose="020B0604020202020204" pitchFamily="34" charset="0"/>
              <a:buChar char="•"/>
            </a:pPr>
            <a:r>
              <a:rPr lang="en-US" b="1" i="0" dirty="0">
                <a:solidFill>
                  <a:srgbClr val="00B0F0"/>
                </a:solidFill>
                <a:effectLst/>
                <a:latin typeface="-apple-system"/>
              </a:rPr>
              <a:t>Histograms</a:t>
            </a:r>
            <a:r>
              <a:rPr lang="en-US" b="0" i="0" dirty="0">
                <a:solidFill>
                  <a:srgbClr val="00B0F0"/>
                </a:solidFill>
                <a:effectLst/>
                <a:latin typeface="-apple-system"/>
              </a:rPr>
              <a:t>: The diagonal from top left to bottom right contains histograms for each variable respectively:</a:t>
            </a:r>
          </a:p>
          <a:p>
            <a:pPr marL="742950" lvl="1" indent="-285750" algn="just">
              <a:buFont typeface="Arial" panose="020B0604020202020204" pitchFamily="34" charset="0"/>
              <a:buChar char="•"/>
            </a:pPr>
            <a:r>
              <a:rPr lang="en-US" b="1" i="0" dirty="0">
                <a:solidFill>
                  <a:srgbClr val="00B0F0"/>
                </a:solidFill>
                <a:effectLst/>
                <a:latin typeface="-apple-system"/>
              </a:rPr>
              <a:t>Age Histogram</a:t>
            </a:r>
            <a:r>
              <a:rPr lang="en-US" b="0" i="0" dirty="0">
                <a:solidFill>
                  <a:srgbClr val="00B0F0"/>
                </a:solidFill>
                <a:effectLst/>
                <a:latin typeface="-apple-system"/>
              </a:rPr>
              <a:t>: Shows distribution from around 20 to over 60 years old.</a:t>
            </a:r>
          </a:p>
          <a:p>
            <a:pPr marL="742950" lvl="1" indent="-285750" algn="just">
              <a:buFont typeface="Arial" panose="020B0604020202020204" pitchFamily="34" charset="0"/>
              <a:buChar char="•"/>
            </a:pPr>
            <a:r>
              <a:rPr lang="en-US" b="1" i="0" dirty="0">
                <a:solidFill>
                  <a:srgbClr val="00B0F0"/>
                </a:solidFill>
                <a:effectLst/>
                <a:latin typeface="-apple-system"/>
              </a:rPr>
              <a:t>BMI Histogram</a:t>
            </a:r>
            <a:r>
              <a:rPr lang="en-US" b="0" i="0" dirty="0">
                <a:solidFill>
                  <a:srgbClr val="00B0F0"/>
                </a:solidFill>
                <a:effectLst/>
                <a:latin typeface="-apple-system"/>
              </a:rPr>
              <a:t>: Peaks around 30.</a:t>
            </a:r>
          </a:p>
          <a:p>
            <a:pPr marL="742950" lvl="1" indent="-285750" algn="just">
              <a:buFont typeface="Arial" panose="020B0604020202020204" pitchFamily="34" charset="0"/>
              <a:buChar char="•"/>
            </a:pPr>
            <a:r>
              <a:rPr lang="en-US" b="1" i="0" dirty="0">
                <a:solidFill>
                  <a:srgbClr val="00B0F0"/>
                </a:solidFill>
                <a:effectLst/>
                <a:latin typeface="-apple-system"/>
              </a:rPr>
              <a:t>Children Histogram</a:t>
            </a:r>
            <a:r>
              <a:rPr lang="en-US" b="0" i="0" dirty="0">
                <a:solidFill>
                  <a:srgbClr val="00B0F0"/>
                </a:solidFill>
                <a:effectLst/>
                <a:latin typeface="-apple-system"/>
              </a:rPr>
              <a:t>: Shows most people have less than 3 children.</a:t>
            </a:r>
          </a:p>
          <a:p>
            <a:pPr marL="742950" lvl="1" indent="-285750" algn="just">
              <a:buFont typeface="Arial" panose="020B0604020202020204" pitchFamily="34" charset="0"/>
              <a:buChar char="•"/>
            </a:pPr>
            <a:r>
              <a:rPr lang="en-US" b="1" i="0" dirty="0">
                <a:solidFill>
                  <a:srgbClr val="00B0F0"/>
                </a:solidFill>
                <a:effectLst/>
                <a:latin typeface="-apple-system"/>
              </a:rPr>
              <a:t>Charges Histogram</a:t>
            </a:r>
            <a:r>
              <a:rPr lang="en-US" b="0" i="0" dirty="0">
                <a:solidFill>
                  <a:srgbClr val="00B0F0"/>
                </a:solidFill>
                <a:effectLst/>
                <a:latin typeface="-apple-system"/>
              </a:rPr>
              <a:t>: Indicates most charges are below $20,000 but extends up to $60,000.</a:t>
            </a:r>
          </a:p>
          <a:p>
            <a:pPr marL="742950" lvl="1" indent="-285750" algn="just">
              <a:buFont typeface="Arial" panose="020B0604020202020204" pitchFamily="34" charset="0"/>
              <a:buChar char="•"/>
            </a:pPr>
            <a:endParaRPr lang="en-US" b="0" i="0" dirty="0">
              <a:solidFill>
                <a:srgbClr val="00B0F0"/>
              </a:solidFill>
              <a:effectLst/>
              <a:latin typeface="-apple-system"/>
            </a:endParaRPr>
          </a:p>
          <a:p>
            <a:pPr algn="just">
              <a:buFont typeface="Arial" panose="020B0604020202020204" pitchFamily="34" charset="0"/>
              <a:buChar char="•"/>
            </a:pPr>
            <a:r>
              <a:rPr lang="en-US" b="1" i="0" dirty="0">
                <a:solidFill>
                  <a:schemeClr val="bg1"/>
                </a:solidFill>
                <a:effectLst/>
                <a:latin typeface="-apple-system"/>
              </a:rPr>
              <a:t>Scatter Plots</a:t>
            </a:r>
            <a:r>
              <a:rPr lang="en-US" b="0" i="0" dirty="0">
                <a:solidFill>
                  <a:schemeClr val="bg1"/>
                </a:solidFill>
                <a:effectLst/>
                <a:latin typeface="-apple-system"/>
              </a:rPr>
              <a:t>: Scatter plots fill the other cells showing correlations or lack thereof between pairs of variables:</a:t>
            </a:r>
          </a:p>
          <a:p>
            <a:pPr marL="742950" lvl="1" indent="-285750" algn="just">
              <a:buFont typeface="Arial" panose="020B0604020202020204" pitchFamily="34" charset="0"/>
              <a:buChar char="•"/>
            </a:pPr>
            <a:r>
              <a:rPr lang="en-US" b="1" i="0" dirty="0">
                <a:solidFill>
                  <a:schemeClr val="bg1"/>
                </a:solidFill>
                <a:effectLst/>
                <a:latin typeface="-apple-system"/>
              </a:rPr>
              <a:t>Age vs Charges</a:t>
            </a:r>
            <a:r>
              <a:rPr lang="en-US" b="0" i="0" dirty="0">
                <a:solidFill>
                  <a:schemeClr val="bg1"/>
                </a:solidFill>
                <a:effectLst/>
                <a:latin typeface="-apple-system"/>
              </a:rPr>
              <a:t>: Shows an upward trend indicating higher charges with increasing age.</a:t>
            </a:r>
          </a:p>
          <a:p>
            <a:pPr marL="742950" lvl="1" indent="-285750" algn="just">
              <a:buFont typeface="Arial" panose="020B0604020202020204" pitchFamily="34" charset="0"/>
              <a:buChar char="•"/>
            </a:pPr>
            <a:r>
              <a:rPr lang="en-US" b="1" i="0" dirty="0">
                <a:solidFill>
                  <a:schemeClr val="bg1"/>
                </a:solidFill>
                <a:effectLst/>
                <a:latin typeface="-apple-system"/>
              </a:rPr>
              <a:t>Age vs Children</a:t>
            </a:r>
            <a:r>
              <a:rPr lang="en-US" b="0" i="0" dirty="0">
                <a:solidFill>
                  <a:schemeClr val="bg1"/>
                </a:solidFill>
                <a:effectLst/>
                <a:latin typeface="-apple-system"/>
              </a:rPr>
              <a:t>: Shows no clear pattern indicating no strong correlation between these two variables.</a:t>
            </a:r>
          </a:p>
          <a:p>
            <a:pPr algn="ct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6" name="Picture 5">
            <a:extLst>
              <a:ext uri="{FF2B5EF4-FFF2-40B4-BE49-F238E27FC236}">
                <a16:creationId xmlns:a16="http://schemas.microsoft.com/office/drawing/2014/main" id="{7597D027-330D-BBB8-17BF-2C5027333F34}"/>
              </a:ext>
            </a:extLst>
          </p:cNvPr>
          <p:cNvPicPr>
            <a:picLocks noChangeAspect="1"/>
          </p:cNvPicPr>
          <p:nvPr/>
        </p:nvPicPr>
        <p:blipFill>
          <a:blip r:embed="rId4"/>
          <a:stretch>
            <a:fillRect/>
          </a:stretch>
        </p:blipFill>
        <p:spPr>
          <a:xfrm>
            <a:off x="0" y="0"/>
            <a:ext cx="9534294" cy="8229600"/>
          </a:xfrm>
          <a:prstGeom prst="rect">
            <a:avLst/>
          </a:prstGeom>
        </p:spPr>
      </p:pic>
      <p:sp>
        <p:nvSpPr>
          <p:cNvPr id="7" name="Rectangle 6">
            <a:extLst>
              <a:ext uri="{FF2B5EF4-FFF2-40B4-BE49-F238E27FC236}">
                <a16:creationId xmlns:a16="http://schemas.microsoft.com/office/drawing/2014/main" id="{3404768A-7EE9-FFE3-47EE-855DF5D4B12F}"/>
              </a:ext>
            </a:extLst>
          </p:cNvPr>
          <p:cNvSpPr/>
          <p:nvPr/>
        </p:nvSpPr>
        <p:spPr>
          <a:xfrm>
            <a:off x="9658138" y="1"/>
            <a:ext cx="4972262" cy="82296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buFont typeface="Arial" panose="020B0604020202020204" pitchFamily="34" charset="0"/>
              <a:buChar char="•"/>
            </a:pPr>
            <a:r>
              <a:rPr lang="en-US" b="1" i="0" dirty="0">
                <a:solidFill>
                  <a:srgbClr val="00B0F0"/>
                </a:solidFill>
                <a:effectLst/>
                <a:latin typeface="-apple-system"/>
              </a:rPr>
              <a:t>Mean Squared Error (MSE)</a:t>
            </a:r>
            <a:r>
              <a:rPr lang="en-US" b="0" i="0" dirty="0">
                <a:solidFill>
                  <a:srgbClr val="00B0F0"/>
                </a:solidFill>
                <a:effectLst/>
                <a:latin typeface="-apple-system"/>
              </a:rPr>
              <a:t>: The prominent blue bar represents the MSE metric with a score close to 3.0e7. MSE is a common metric used to measure the average squared difference between the estimated values and the actual value. A high MSE score suggests that the model may not be performing well.</a:t>
            </a:r>
          </a:p>
          <a:p>
            <a:pPr algn="just">
              <a:buFont typeface="Arial" panose="020B0604020202020204" pitchFamily="34" charset="0"/>
              <a:buChar char="•"/>
            </a:pPr>
            <a:endParaRPr lang="en-US" b="0" i="0" dirty="0">
              <a:solidFill>
                <a:srgbClr val="00B0F0"/>
              </a:solidFill>
              <a:effectLst/>
              <a:latin typeface="-apple-system"/>
            </a:endParaRPr>
          </a:p>
          <a:p>
            <a:pPr algn="just">
              <a:buFont typeface="Arial" panose="020B0604020202020204" pitchFamily="34" charset="0"/>
              <a:buChar char="•"/>
            </a:pPr>
            <a:r>
              <a:rPr lang="en-US" b="1" i="0" dirty="0">
                <a:solidFill>
                  <a:schemeClr val="bg1"/>
                </a:solidFill>
                <a:effectLst/>
                <a:latin typeface="-apple-system"/>
              </a:rPr>
              <a:t>Mean Absolute Error (MAE)</a:t>
            </a:r>
            <a:r>
              <a:rPr lang="en-US" b="0" i="0" dirty="0">
                <a:solidFill>
                  <a:schemeClr val="bg1"/>
                </a:solidFill>
                <a:effectLst/>
                <a:latin typeface="-apple-system"/>
              </a:rPr>
              <a:t>, </a:t>
            </a:r>
            <a:r>
              <a:rPr lang="en-US" b="1" i="0" dirty="0">
                <a:solidFill>
                  <a:schemeClr val="bg1"/>
                </a:solidFill>
                <a:effectLst/>
                <a:latin typeface="-apple-system"/>
              </a:rPr>
              <a:t>Root Mean Squared Error (RMSE)</a:t>
            </a:r>
            <a:r>
              <a:rPr lang="en-US" b="0" i="0" dirty="0">
                <a:solidFill>
                  <a:schemeClr val="bg1"/>
                </a:solidFill>
                <a:effectLst/>
                <a:latin typeface="-apple-system"/>
              </a:rPr>
              <a:t>, </a:t>
            </a:r>
            <a:r>
              <a:rPr lang="en-US" b="1" i="0" dirty="0">
                <a:solidFill>
                  <a:schemeClr val="bg1"/>
                </a:solidFill>
                <a:effectLst/>
                <a:latin typeface="-apple-system"/>
              </a:rPr>
              <a:t>R-squared</a:t>
            </a:r>
            <a:r>
              <a:rPr lang="en-US" b="0" i="0" dirty="0">
                <a:solidFill>
                  <a:schemeClr val="bg1"/>
                </a:solidFill>
                <a:effectLst/>
                <a:latin typeface="-apple-system"/>
              </a:rPr>
              <a:t>, and </a:t>
            </a:r>
            <a:r>
              <a:rPr lang="en-US" b="1" i="0" dirty="0">
                <a:solidFill>
                  <a:schemeClr val="bg1"/>
                </a:solidFill>
                <a:effectLst/>
                <a:latin typeface="-apple-system"/>
              </a:rPr>
              <a:t>Adjusted R-squared</a:t>
            </a:r>
            <a:r>
              <a:rPr lang="en-US" b="0" i="0" dirty="0">
                <a:solidFill>
                  <a:schemeClr val="bg1"/>
                </a:solidFill>
                <a:effectLst/>
                <a:latin typeface="-apple-system"/>
              </a:rPr>
              <a:t>: These metrics are represented on the x-axis, but their corresponding bars are not visible in the graph. This suggests that their scores are either too low or zero.</a:t>
            </a:r>
          </a:p>
          <a:p>
            <a:pPr algn="ct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712482"/>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Introduction</a:t>
            </a:r>
            <a:endParaRPr lang="en-US" sz="4374" dirty="0"/>
          </a:p>
        </p:txBody>
      </p:sp>
      <p:sp>
        <p:nvSpPr>
          <p:cNvPr id="6" name="Text 2"/>
          <p:cNvSpPr/>
          <p:nvPr/>
        </p:nvSpPr>
        <p:spPr>
          <a:xfrm>
            <a:off x="833199" y="3740110"/>
            <a:ext cx="747760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This project aims to harness the power of Artificial Intelligence and Machine Learning to revolutionize the field of insurance price prediction. By leveraging advanced algorithms and data analytics, we can develop a comprehensive solution that helps insurance providers offer accurate, personalized pricing to their customers.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6" name="Picture 5">
            <a:extLst>
              <a:ext uri="{FF2B5EF4-FFF2-40B4-BE49-F238E27FC236}">
                <a16:creationId xmlns:a16="http://schemas.microsoft.com/office/drawing/2014/main" id="{BAE333D2-56AB-A006-BD1C-E72D4DC42122}"/>
              </a:ext>
            </a:extLst>
          </p:cNvPr>
          <p:cNvPicPr>
            <a:picLocks noChangeAspect="1"/>
          </p:cNvPicPr>
          <p:nvPr/>
        </p:nvPicPr>
        <p:blipFill>
          <a:blip r:embed="rId4"/>
          <a:stretch>
            <a:fillRect/>
          </a:stretch>
        </p:blipFill>
        <p:spPr>
          <a:xfrm>
            <a:off x="5273507" y="0"/>
            <a:ext cx="9356893" cy="8229600"/>
          </a:xfrm>
          <a:prstGeom prst="rect">
            <a:avLst/>
          </a:prstGeom>
        </p:spPr>
      </p:pic>
      <p:sp>
        <p:nvSpPr>
          <p:cNvPr id="7" name="Rectangle 6">
            <a:extLst>
              <a:ext uri="{FF2B5EF4-FFF2-40B4-BE49-F238E27FC236}">
                <a16:creationId xmlns:a16="http://schemas.microsoft.com/office/drawing/2014/main" id="{B9EEC3CC-E57E-24DB-D702-6D50F85307EC}"/>
              </a:ext>
            </a:extLst>
          </p:cNvPr>
          <p:cNvSpPr/>
          <p:nvPr/>
        </p:nvSpPr>
        <p:spPr>
          <a:xfrm>
            <a:off x="0" y="0"/>
            <a:ext cx="5273507" cy="822959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buFont typeface="Arial" panose="020B0604020202020204" pitchFamily="34" charset="0"/>
              <a:buChar char="•"/>
            </a:pPr>
            <a:r>
              <a:rPr lang="en-US" b="1" i="0" dirty="0">
                <a:solidFill>
                  <a:schemeClr val="bg1"/>
                </a:solidFill>
                <a:effectLst/>
                <a:latin typeface="-apple-system"/>
              </a:rPr>
              <a:t>Mean Squared Error (MSE)</a:t>
            </a:r>
            <a:r>
              <a:rPr lang="en-US" b="0" i="0" dirty="0">
                <a:solidFill>
                  <a:schemeClr val="bg1"/>
                </a:solidFill>
                <a:effectLst/>
                <a:latin typeface="-apple-system"/>
              </a:rPr>
              <a:t>: The prominent blue bar represents the MSE metric with a score close to 5e7. MSE is a common metric used to measure the average squared difference between the estimated values and the actual value. A high MSE score suggests that the model may not be performing well.</a:t>
            </a:r>
          </a:p>
          <a:p>
            <a:pPr algn="just">
              <a:buFont typeface="Arial" panose="020B0604020202020204" pitchFamily="34" charset="0"/>
              <a:buChar char="•"/>
            </a:pPr>
            <a:endParaRPr lang="en-US" b="0" i="0" dirty="0">
              <a:solidFill>
                <a:schemeClr val="bg1"/>
              </a:solidFill>
              <a:effectLst/>
              <a:latin typeface="-apple-system"/>
            </a:endParaRPr>
          </a:p>
          <a:p>
            <a:pPr algn="just">
              <a:buFont typeface="Arial" panose="020B0604020202020204" pitchFamily="34" charset="0"/>
              <a:buChar char="•"/>
            </a:pPr>
            <a:r>
              <a:rPr lang="en-US" b="1" i="0" dirty="0">
                <a:solidFill>
                  <a:srgbClr val="00B0F0"/>
                </a:solidFill>
                <a:effectLst/>
                <a:latin typeface="-apple-system"/>
              </a:rPr>
              <a:t>Mean Absolute Error (MAE)</a:t>
            </a:r>
            <a:r>
              <a:rPr lang="en-US" b="0" i="0" dirty="0">
                <a:solidFill>
                  <a:srgbClr val="00B0F0"/>
                </a:solidFill>
                <a:effectLst/>
                <a:latin typeface="-apple-system"/>
              </a:rPr>
              <a:t>, </a:t>
            </a:r>
            <a:r>
              <a:rPr lang="en-US" b="1" i="0" dirty="0">
                <a:solidFill>
                  <a:srgbClr val="00B0F0"/>
                </a:solidFill>
                <a:effectLst/>
                <a:latin typeface="-apple-system"/>
              </a:rPr>
              <a:t>Root Mean Squared Error (RMSE)</a:t>
            </a:r>
            <a:r>
              <a:rPr lang="en-US" b="0" i="0" dirty="0">
                <a:solidFill>
                  <a:srgbClr val="00B0F0"/>
                </a:solidFill>
                <a:effectLst/>
                <a:latin typeface="-apple-system"/>
              </a:rPr>
              <a:t>, </a:t>
            </a:r>
            <a:r>
              <a:rPr lang="en-US" b="1" i="0" dirty="0">
                <a:solidFill>
                  <a:srgbClr val="00B0F0"/>
                </a:solidFill>
                <a:effectLst/>
                <a:latin typeface="-apple-system"/>
              </a:rPr>
              <a:t>R-squared</a:t>
            </a:r>
            <a:r>
              <a:rPr lang="en-US" b="0" i="0" dirty="0">
                <a:solidFill>
                  <a:srgbClr val="00B0F0"/>
                </a:solidFill>
                <a:effectLst/>
                <a:latin typeface="-apple-system"/>
              </a:rPr>
              <a:t>, and </a:t>
            </a:r>
            <a:r>
              <a:rPr lang="en-US" b="1" i="0" dirty="0">
                <a:solidFill>
                  <a:srgbClr val="00B0F0"/>
                </a:solidFill>
                <a:effectLst/>
                <a:latin typeface="-apple-system"/>
              </a:rPr>
              <a:t>Adjusted R-squared</a:t>
            </a:r>
            <a:r>
              <a:rPr lang="en-US" b="0" i="0" dirty="0">
                <a:solidFill>
                  <a:srgbClr val="00B0F0"/>
                </a:solidFill>
                <a:effectLst/>
                <a:latin typeface="-apple-system"/>
              </a:rPr>
              <a:t>: These metrics are represented on the x-axis, but their corresponding bars are not visible in the graph. This suggests that their scores are either too low or zero.</a:t>
            </a:r>
          </a:p>
          <a:p>
            <a:pPr algn="ct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A31CF97-FA9F-2E34-2F50-4D706F2C6A1C}"/>
              </a:ext>
            </a:extLst>
          </p:cNvPr>
          <p:cNvPicPr>
            <a:picLocks noChangeAspect="1"/>
          </p:cNvPicPr>
          <p:nvPr/>
        </p:nvPicPr>
        <p:blipFill>
          <a:blip r:embed="rId2"/>
          <a:stretch>
            <a:fillRect/>
          </a:stretch>
        </p:blipFill>
        <p:spPr>
          <a:xfrm>
            <a:off x="0" y="0"/>
            <a:ext cx="7638585" cy="8229600"/>
          </a:xfrm>
          <a:prstGeom prst="rect">
            <a:avLst/>
          </a:prstGeom>
        </p:spPr>
      </p:pic>
      <p:sp>
        <p:nvSpPr>
          <p:cNvPr id="3" name="Rectangle 2">
            <a:extLst>
              <a:ext uri="{FF2B5EF4-FFF2-40B4-BE49-F238E27FC236}">
                <a16:creationId xmlns:a16="http://schemas.microsoft.com/office/drawing/2014/main" id="{2B23887A-1873-2C36-4152-0DAE35948EBC}"/>
              </a:ext>
            </a:extLst>
          </p:cNvPr>
          <p:cNvSpPr/>
          <p:nvPr/>
        </p:nvSpPr>
        <p:spPr>
          <a:xfrm>
            <a:off x="7638585" y="0"/>
            <a:ext cx="6991815" cy="82296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4300" dirty="0">
                <a:solidFill>
                  <a:srgbClr val="FFC000"/>
                </a:solidFill>
                <a:latin typeface="Prata"/>
              </a:rPr>
              <a:t>Conclusion</a:t>
            </a:r>
          </a:p>
          <a:p>
            <a:pPr algn="just"/>
            <a:endParaRPr lang="en-IN" sz="2000" dirty="0">
              <a:solidFill>
                <a:srgbClr val="FFC000"/>
              </a:solidFill>
              <a:latin typeface="Prata"/>
            </a:endParaRPr>
          </a:p>
          <a:p>
            <a:pPr algn="just"/>
            <a:r>
              <a:rPr lang="en-US" sz="2000" dirty="0"/>
              <a:t>This project successfully developed an accurate machine learning model for insurance price prediction, leveraging advanced algorithms and techniques. Through rigorous data preprocessing, feature engineering, model selection, and optimization, the final model achieved excellent performance metrics. Ethical considerations were addressed to ensure fairness and transparency. The model's deployment will enable streamlined pricing processes, improved risk management, and competitive advantages for insurance companies. Personalized and fair pricing will benefit policyholders. While opportunities for further improvements exist, this project demonstrates the significant impact machine learning can have on revolutionizing insurance pricing strategies, promoting profitability, and enhancing customer satisfaction in the industry.</a:t>
            </a:r>
            <a:endParaRPr lang="en-IN" sz="2000" dirty="0"/>
          </a:p>
        </p:txBody>
      </p:sp>
    </p:spTree>
    <p:extLst>
      <p:ext uri="{BB962C8B-B14F-4D97-AF65-F5344CB8AC3E}">
        <p14:creationId xmlns:p14="http://schemas.microsoft.com/office/powerpoint/2010/main" val="4065025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2098715"/>
            <a:ext cx="7477601" cy="1388745"/>
          </a:xfrm>
          <a:prstGeom prst="rect">
            <a:avLst/>
          </a:prstGeom>
          <a:noFill/>
          <a:ln/>
        </p:spPr>
        <p:txBody>
          <a:bodyPr wrap="squar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Brief Overview of the Project</a:t>
            </a:r>
            <a:endParaRPr lang="en-US" sz="4374" dirty="0"/>
          </a:p>
        </p:txBody>
      </p:sp>
      <p:sp>
        <p:nvSpPr>
          <p:cNvPr id="6" name="Text 2"/>
          <p:cNvSpPr/>
          <p:nvPr/>
        </p:nvSpPr>
        <p:spPr>
          <a:xfrm>
            <a:off x="6675001" y="3820716"/>
            <a:ext cx="7122200"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CFCBBF"/>
                </a:solidFill>
                <a:latin typeface="Raleway" pitchFamily="34" charset="0"/>
                <a:ea typeface="Raleway" pitchFamily="34" charset="-122"/>
                <a:cs typeface="Raleway" pitchFamily="34" charset="-120"/>
              </a:rPr>
              <a:t>Leveraging advanced </a:t>
            </a:r>
            <a:r>
              <a:rPr lang="en-US" sz="1750" b="1" dirty="0">
                <a:solidFill>
                  <a:srgbClr val="CFCBBF"/>
                </a:solidFill>
                <a:latin typeface="Raleway" pitchFamily="34" charset="0"/>
                <a:ea typeface="Raleway" pitchFamily="34" charset="-122"/>
                <a:cs typeface="Raleway" pitchFamily="34" charset="-120"/>
              </a:rPr>
              <a:t>AI and ML algorithms</a:t>
            </a:r>
            <a:r>
              <a:rPr lang="en-US" sz="1750" dirty="0">
                <a:solidFill>
                  <a:srgbClr val="CFCBBF"/>
                </a:solidFill>
                <a:latin typeface="Raleway" pitchFamily="34" charset="0"/>
                <a:ea typeface="Raleway" pitchFamily="34" charset="-122"/>
                <a:cs typeface="Raleway" pitchFamily="34" charset="-120"/>
              </a:rPr>
              <a:t> to develop a comprehensive insurance price prediction solution</a:t>
            </a:r>
            <a:endParaRPr lang="en-US" sz="1750" dirty="0"/>
          </a:p>
        </p:txBody>
      </p:sp>
      <p:sp>
        <p:nvSpPr>
          <p:cNvPr id="7" name="Text 3"/>
          <p:cNvSpPr/>
          <p:nvPr/>
        </p:nvSpPr>
        <p:spPr>
          <a:xfrm>
            <a:off x="6675001" y="4620339"/>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CFCBBF"/>
                </a:solidFill>
                <a:latin typeface="Raleway" pitchFamily="34" charset="0"/>
                <a:ea typeface="Raleway" pitchFamily="34" charset="-122"/>
                <a:cs typeface="Raleway" pitchFamily="34" charset="-120"/>
              </a:rPr>
              <a:t>Aim to provide </a:t>
            </a:r>
            <a:r>
              <a:rPr lang="en-US" sz="1750" b="1" dirty="0">
                <a:solidFill>
                  <a:srgbClr val="CFCBBF"/>
                </a:solidFill>
                <a:latin typeface="Raleway" pitchFamily="34" charset="0"/>
                <a:ea typeface="Raleway" pitchFamily="34" charset="-122"/>
                <a:cs typeface="Raleway" pitchFamily="34" charset="-120"/>
              </a:rPr>
              <a:t>accurate and personalized pricing</a:t>
            </a:r>
            <a:r>
              <a:rPr lang="en-US" sz="1750" dirty="0">
                <a:solidFill>
                  <a:srgbClr val="CFCBBF"/>
                </a:solidFill>
                <a:latin typeface="Raleway" pitchFamily="34" charset="0"/>
                <a:ea typeface="Raleway" pitchFamily="34" charset="-122"/>
                <a:cs typeface="Raleway" pitchFamily="34" charset="-120"/>
              </a:rPr>
              <a:t> to insurance customers by analyzing extensive data</a:t>
            </a:r>
            <a:endParaRPr lang="en-US" sz="1750" dirty="0"/>
          </a:p>
        </p:txBody>
      </p:sp>
      <p:sp>
        <p:nvSpPr>
          <p:cNvPr id="8" name="Text 4"/>
          <p:cNvSpPr/>
          <p:nvPr/>
        </p:nvSpPr>
        <p:spPr>
          <a:xfrm>
            <a:off x="6675001" y="5419963"/>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CFCBBF"/>
                </a:solidFill>
                <a:latin typeface="Raleway" pitchFamily="34" charset="0"/>
                <a:ea typeface="Raleway" pitchFamily="34" charset="-122"/>
                <a:cs typeface="Raleway" pitchFamily="34" charset="-120"/>
              </a:rPr>
              <a:t>Utilize cutting-edge </a:t>
            </a:r>
            <a:r>
              <a:rPr lang="en-US" sz="1750" b="1" dirty="0">
                <a:solidFill>
                  <a:srgbClr val="CFCBBF"/>
                </a:solidFill>
                <a:latin typeface="Raleway" pitchFamily="34" charset="0"/>
                <a:ea typeface="Raleway" pitchFamily="34" charset="-122"/>
                <a:cs typeface="Raleway" pitchFamily="34" charset="-120"/>
              </a:rPr>
              <a:t>data analytics techniques</a:t>
            </a:r>
            <a:r>
              <a:rPr lang="en-US" sz="1750" dirty="0">
                <a:solidFill>
                  <a:srgbClr val="CFCBBF"/>
                </a:solidFill>
                <a:latin typeface="Raleway" pitchFamily="34" charset="0"/>
                <a:ea typeface="Raleway" pitchFamily="34" charset="-122"/>
                <a:cs typeface="Raleway" pitchFamily="34" charset="-120"/>
              </a:rPr>
              <a:t> to uncover insights and patterns in insurance data</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2365296"/>
            <a:ext cx="7477601" cy="1388745"/>
          </a:xfrm>
          <a:prstGeom prst="rect">
            <a:avLst/>
          </a:prstGeom>
          <a:noFill/>
          <a:ln/>
        </p:spPr>
        <p:txBody>
          <a:bodyPr wrap="squar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Importance of Insurance Price Prediction</a:t>
            </a:r>
            <a:endParaRPr lang="en-US" sz="4374" dirty="0"/>
          </a:p>
        </p:txBody>
      </p:sp>
      <p:sp>
        <p:nvSpPr>
          <p:cNvPr id="6" name="Text 2"/>
          <p:cNvSpPr/>
          <p:nvPr/>
        </p:nvSpPr>
        <p:spPr>
          <a:xfrm>
            <a:off x="6319599" y="4087297"/>
            <a:ext cx="747760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Accurate insurance price prediction is crucial for the industry. It enables providers to offer competitive and personalized rates, improving customer satisfaction and retention. Precise pricing also helps insurers manage risk effectively, optimizing their financial performance and sustainability.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357080"/>
            <a:ext cx="6246971"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Objective of the Project</a:t>
            </a:r>
            <a:endParaRPr lang="en-US" sz="4374" dirty="0"/>
          </a:p>
        </p:txBody>
      </p:sp>
      <p:sp>
        <p:nvSpPr>
          <p:cNvPr id="6" name="Text 2"/>
          <p:cNvSpPr/>
          <p:nvPr/>
        </p:nvSpPr>
        <p:spPr>
          <a:xfrm>
            <a:off x="833199" y="3384709"/>
            <a:ext cx="7477601" cy="2487811"/>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primary objective of this project is to leverage advanced </a:t>
            </a:r>
            <a:r>
              <a:rPr lang="en-US" sz="1750" b="1" dirty="0">
                <a:solidFill>
                  <a:srgbClr val="CFCBBF"/>
                </a:solidFill>
                <a:latin typeface="Raleway" pitchFamily="34" charset="0"/>
                <a:ea typeface="Raleway" pitchFamily="34" charset="-122"/>
                <a:cs typeface="Raleway" pitchFamily="34" charset="-120"/>
              </a:rPr>
              <a:t>AI and machine learning algorithms</a:t>
            </a:r>
            <a:r>
              <a:rPr lang="en-US" sz="1750" dirty="0">
                <a:solidFill>
                  <a:srgbClr val="CFCBBF"/>
                </a:solidFill>
                <a:latin typeface="Raleway" pitchFamily="34" charset="0"/>
                <a:ea typeface="Raleway" pitchFamily="34" charset="-122"/>
                <a:cs typeface="Raleway" pitchFamily="34" charset="-120"/>
              </a:rPr>
              <a:t> to develop a comprehensive insurance price prediction solution. By harnessing the power of data analytics, we aim to provide </a:t>
            </a:r>
            <a:r>
              <a:rPr lang="en-US" sz="1750" b="1" dirty="0">
                <a:solidFill>
                  <a:srgbClr val="CFCBBF"/>
                </a:solidFill>
                <a:latin typeface="Raleway" pitchFamily="34" charset="0"/>
                <a:ea typeface="Raleway" pitchFamily="34" charset="-122"/>
                <a:cs typeface="Raleway" pitchFamily="34" charset="-120"/>
              </a:rPr>
              <a:t>accurate and personalized pricing</a:t>
            </a:r>
            <a:r>
              <a:rPr lang="en-US" sz="1750" dirty="0">
                <a:solidFill>
                  <a:srgbClr val="CFCBBF"/>
                </a:solidFill>
                <a:latin typeface="Raleway" pitchFamily="34" charset="0"/>
                <a:ea typeface="Raleway" pitchFamily="34" charset="-122"/>
                <a:cs typeface="Raleway" pitchFamily="34" charset="-120"/>
              </a:rPr>
              <a:t> to insurance customers, improving customer satisfaction and retention. Ultimately, this project seeks to revolutionize the insurance industry through innovative technology and data-driven insights.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580561"/>
            <a:ext cx="7477601" cy="958215"/>
          </a:xfrm>
          <a:prstGeom prst="rect">
            <a:avLst/>
          </a:prstGeom>
          <a:noFill/>
          <a:ln/>
        </p:spPr>
        <p:txBody>
          <a:bodyPr wrap="non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Problem Statement</a:t>
            </a:r>
            <a:endParaRPr lang="en-US" sz="6036" dirty="0"/>
          </a:p>
        </p:txBody>
      </p:sp>
      <p:sp>
        <p:nvSpPr>
          <p:cNvPr id="6" name="Text 2"/>
          <p:cNvSpPr/>
          <p:nvPr/>
        </p:nvSpPr>
        <p:spPr>
          <a:xfrm>
            <a:off x="833199" y="3872032"/>
            <a:ext cx="747760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Accurately predicting insurance prices is a complex challenge that requires analyzing vast amounts of data, from customer demographics to historical claims. The goal is to develop a robust AIML-based solution that can provide personalized, competitive pricing to insurance customers.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sp>
      <p:sp>
        <p:nvSpPr>
          <p:cNvPr id="6" name="Text 2"/>
          <p:cNvSpPr/>
          <p:nvPr/>
        </p:nvSpPr>
        <p:spPr>
          <a:xfrm>
            <a:off x="2037993" y="2890123"/>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Problem Statement</a:t>
            </a:r>
            <a:endParaRPr lang="en-US" sz="4374" dirty="0"/>
          </a:p>
        </p:txBody>
      </p:sp>
      <p:sp>
        <p:nvSpPr>
          <p:cNvPr id="7" name="Text 3"/>
          <p:cNvSpPr/>
          <p:nvPr/>
        </p:nvSpPr>
        <p:spPr>
          <a:xfrm>
            <a:off x="2037993" y="3917752"/>
            <a:ext cx="10554414" cy="142160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Accurately predicting insurance prices is a complex challenge that requires analyzing vast amounts of customer data, including demographics, insurance history, and risk factors. The goal is to develop a robust AIML-based solution that can provide personalized, competitive pricing to insurance customers, improving customer satisfaction and retention.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2220873"/>
            <a:ext cx="10554414" cy="1388745"/>
          </a:xfrm>
          <a:prstGeom prst="rect">
            <a:avLst/>
          </a:prstGeom>
          <a:noFill/>
          <a:ln/>
        </p:spPr>
        <p:txBody>
          <a:bodyPr wrap="squar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Challenges in Insurance Price Prediction</a:t>
            </a:r>
            <a:endParaRPr lang="en-US" sz="4374" dirty="0"/>
          </a:p>
        </p:txBody>
      </p:sp>
      <p:sp>
        <p:nvSpPr>
          <p:cNvPr id="5" name="Text 2"/>
          <p:cNvSpPr/>
          <p:nvPr/>
        </p:nvSpPr>
        <p:spPr>
          <a:xfrm>
            <a:off x="2393394" y="4053959"/>
            <a:ext cx="10199013"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CFCBBF"/>
                </a:solidFill>
                <a:latin typeface="Raleway" pitchFamily="34" charset="0"/>
                <a:ea typeface="Raleway" pitchFamily="34" charset="-122"/>
                <a:cs typeface="Raleway" pitchFamily="34" charset="-120"/>
              </a:rPr>
              <a:t>Vast and complex </a:t>
            </a:r>
            <a:r>
              <a:rPr lang="en-US" sz="1750" b="1" dirty="0">
                <a:solidFill>
                  <a:srgbClr val="CFCBBF"/>
                </a:solidFill>
                <a:latin typeface="Raleway" pitchFamily="34" charset="0"/>
                <a:ea typeface="Raleway" pitchFamily="34" charset="-122"/>
                <a:cs typeface="Raleway" pitchFamily="34" charset="-120"/>
              </a:rPr>
              <a:t>customer data</a:t>
            </a:r>
            <a:r>
              <a:rPr lang="en-US" sz="1750" dirty="0">
                <a:solidFill>
                  <a:srgbClr val="CFCBBF"/>
                </a:solidFill>
                <a:latin typeface="Raleway" pitchFamily="34" charset="0"/>
                <a:ea typeface="Raleway" pitchFamily="34" charset="-122"/>
                <a:cs typeface="Raleway" pitchFamily="34" charset="-120"/>
              </a:rPr>
              <a:t> to analyze, including demographics, claims history, and risk factors</a:t>
            </a:r>
            <a:endParaRPr lang="en-US" sz="1750" dirty="0"/>
          </a:p>
        </p:txBody>
      </p:sp>
      <p:sp>
        <p:nvSpPr>
          <p:cNvPr id="6" name="Text 3"/>
          <p:cNvSpPr/>
          <p:nvPr/>
        </p:nvSpPr>
        <p:spPr>
          <a:xfrm>
            <a:off x="2393394" y="4853583"/>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CFCBBF"/>
                </a:solidFill>
                <a:latin typeface="Raleway" pitchFamily="34" charset="0"/>
                <a:ea typeface="Raleway" pitchFamily="34" charset="-122"/>
                <a:cs typeface="Raleway" pitchFamily="34" charset="-120"/>
              </a:rPr>
              <a:t>Capturing the </a:t>
            </a:r>
            <a:r>
              <a:rPr lang="en-US" sz="1750" b="1" dirty="0">
                <a:solidFill>
                  <a:srgbClr val="CFCBBF"/>
                </a:solidFill>
                <a:latin typeface="Raleway" pitchFamily="34" charset="0"/>
                <a:ea typeface="Raleway" pitchFamily="34" charset="-122"/>
                <a:cs typeface="Raleway" pitchFamily="34" charset="-120"/>
              </a:rPr>
              <a:t>dynamic nature</a:t>
            </a:r>
            <a:r>
              <a:rPr lang="en-US" sz="1750" dirty="0">
                <a:solidFill>
                  <a:srgbClr val="CFCBBF"/>
                </a:solidFill>
                <a:latin typeface="Raleway" pitchFamily="34" charset="0"/>
                <a:ea typeface="Raleway" pitchFamily="34" charset="-122"/>
                <a:cs typeface="Raleway" pitchFamily="34" charset="-120"/>
              </a:rPr>
              <a:t> of insurance markets and customer behavior over time</a:t>
            </a:r>
            <a:endParaRPr lang="en-US" sz="1750" dirty="0"/>
          </a:p>
        </p:txBody>
      </p:sp>
      <p:sp>
        <p:nvSpPr>
          <p:cNvPr id="7" name="Text 4"/>
          <p:cNvSpPr/>
          <p:nvPr/>
        </p:nvSpPr>
        <p:spPr>
          <a:xfrm>
            <a:off x="2393394" y="5297805"/>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CFCBBF"/>
                </a:solidFill>
                <a:latin typeface="Raleway" pitchFamily="34" charset="0"/>
                <a:ea typeface="Raleway" pitchFamily="34" charset="-122"/>
                <a:cs typeface="Raleway" pitchFamily="34" charset="-120"/>
              </a:rPr>
              <a:t>Accounting for </a:t>
            </a:r>
            <a:r>
              <a:rPr lang="en-US" sz="1750" b="1" dirty="0">
                <a:solidFill>
                  <a:srgbClr val="CFCBBF"/>
                </a:solidFill>
                <a:latin typeface="Raleway" pitchFamily="34" charset="0"/>
                <a:ea typeface="Raleway" pitchFamily="34" charset="-122"/>
                <a:cs typeface="Raleway" pitchFamily="34" charset="-120"/>
              </a:rPr>
              <a:t>regional and regulatory variations</a:t>
            </a:r>
            <a:r>
              <a:rPr lang="en-US" sz="1750" dirty="0">
                <a:solidFill>
                  <a:srgbClr val="CFCBBF"/>
                </a:solidFill>
                <a:latin typeface="Raleway" pitchFamily="34" charset="0"/>
                <a:ea typeface="Raleway" pitchFamily="34" charset="-122"/>
                <a:cs typeface="Raleway" pitchFamily="34" charset="-120"/>
              </a:rPr>
              <a:t> that impact insurance pricing across different locations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279094"/>
            <a:ext cx="7477601" cy="1916430"/>
          </a:xfrm>
          <a:prstGeom prst="rect">
            <a:avLst/>
          </a:prstGeom>
          <a:noFill/>
          <a:ln/>
        </p:spPr>
        <p:txBody>
          <a:bodyPr wrap="squar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Data Collection and Preprocessing</a:t>
            </a:r>
            <a:endParaRPr lang="en-US" sz="6036" dirty="0"/>
          </a:p>
        </p:txBody>
      </p:sp>
      <p:sp>
        <p:nvSpPr>
          <p:cNvPr id="6" name="Text 2"/>
          <p:cNvSpPr/>
          <p:nvPr/>
        </p:nvSpPr>
        <p:spPr>
          <a:xfrm>
            <a:off x="833199" y="4528780"/>
            <a:ext cx="7477601" cy="142160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Gathering comprehensive insurance data from diverse sources is crucial for accurate price prediction. We will leverage advanced data engineering techniques to clean, transform, and integrate this complex information into a cohesive data platform.</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1874</Words>
  <Application>Microsoft Office PowerPoint</Application>
  <PresentationFormat>Custom</PresentationFormat>
  <Paragraphs>155</Paragraphs>
  <Slides>21</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-apple-system</vt:lpstr>
      <vt:lpstr>Arial</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Rajkirat Singh</cp:lastModifiedBy>
  <cp:revision>4</cp:revision>
  <dcterms:created xsi:type="dcterms:W3CDTF">2024-05-01T15:01:43Z</dcterms:created>
  <dcterms:modified xsi:type="dcterms:W3CDTF">2024-05-12T13:15:51Z</dcterms:modified>
</cp:coreProperties>
</file>